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activeX/activeX1.xml" ContentType="application/vnd.ms-office.activeX+xml"/>
  <Override PartName="/ppt/activeX/activeX1.bin" ContentType="application/vnd.ms-office.activeX"/>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9" r:id="rId3"/>
  </p:sldMasterIdLst>
  <p:notesMasterIdLst>
    <p:notesMasterId r:id="rId43"/>
  </p:notesMasterIdLst>
  <p:sldIdLst>
    <p:sldId id="356" r:id="rId4"/>
    <p:sldId id="259" r:id="rId5"/>
    <p:sldId id="261" r:id="rId6"/>
    <p:sldId id="262" r:id="rId7"/>
    <p:sldId id="263" r:id="rId8"/>
    <p:sldId id="266" r:id="rId9"/>
    <p:sldId id="340" r:id="rId10"/>
    <p:sldId id="341" r:id="rId11"/>
    <p:sldId id="342" r:id="rId12"/>
    <p:sldId id="343" r:id="rId13"/>
    <p:sldId id="344" r:id="rId14"/>
    <p:sldId id="345" r:id="rId15"/>
    <p:sldId id="346" r:id="rId16"/>
    <p:sldId id="347" r:id="rId17"/>
    <p:sldId id="348" r:id="rId18"/>
    <p:sldId id="349" r:id="rId19"/>
    <p:sldId id="268" r:id="rId20"/>
    <p:sldId id="350" r:id="rId21"/>
    <p:sldId id="279" r:id="rId22"/>
    <p:sldId id="280" r:id="rId23"/>
    <p:sldId id="281" r:id="rId24"/>
    <p:sldId id="282" r:id="rId25"/>
    <p:sldId id="283" r:id="rId26"/>
    <p:sldId id="286" r:id="rId27"/>
    <p:sldId id="300" r:id="rId28"/>
    <p:sldId id="352" r:id="rId29"/>
    <p:sldId id="353" r:id="rId30"/>
    <p:sldId id="354" r:id="rId31"/>
    <p:sldId id="355" r:id="rId32"/>
    <p:sldId id="301" r:id="rId33"/>
    <p:sldId id="313" r:id="rId34"/>
    <p:sldId id="314" r:id="rId35"/>
    <p:sldId id="315" r:id="rId36"/>
    <p:sldId id="316" r:id="rId37"/>
    <p:sldId id="317" r:id="rId38"/>
    <p:sldId id="318" r:id="rId39"/>
    <p:sldId id="319" r:id="rId40"/>
    <p:sldId id="289" r:id="rId41"/>
    <p:sldId id="298" r:id="rId42"/>
  </p:sldIdLst>
  <p:sldSz cx="9144000" cy="6858000" type="screen4x3"/>
  <p:notesSz cx="6858000" cy="9144000"/>
  <p:defaultTextStyle>
    <a:defPPr>
      <a:defRPr lang="en-US"/>
    </a:defPPr>
    <a:lvl1pPr algn="l" rtl="0" fontAlgn="base">
      <a:spcBef>
        <a:spcPct val="0"/>
      </a:spcBef>
      <a:spcAft>
        <a:spcPct val="0"/>
      </a:spcAft>
      <a:defRPr b="1" kern="1200">
        <a:solidFill>
          <a:schemeClr val="tx1"/>
        </a:solidFill>
        <a:latin typeface="Arial" charset="0"/>
        <a:ea typeface="+mn-ea"/>
        <a:cs typeface="+mn-cs"/>
      </a:defRPr>
    </a:lvl1pPr>
    <a:lvl2pPr marL="457200" algn="l" rtl="0" fontAlgn="base">
      <a:spcBef>
        <a:spcPct val="0"/>
      </a:spcBef>
      <a:spcAft>
        <a:spcPct val="0"/>
      </a:spcAft>
      <a:defRPr b="1" kern="1200">
        <a:solidFill>
          <a:schemeClr val="tx1"/>
        </a:solidFill>
        <a:latin typeface="Arial" charset="0"/>
        <a:ea typeface="+mn-ea"/>
        <a:cs typeface="+mn-cs"/>
      </a:defRPr>
    </a:lvl2pPr>
    <a:lvl3pPr marL="914400" algn="l" rtl="0" fontAlgn="base">
      <a:spcBef>
        <a:spcPct val="0"/>
      </a:spcBef>
      <a:spcAft>
        <a:spcPct val="0"/>
      </a:spcAft>
      <a:defRPr b="1" kern="1200">
        <a:solidFill>
          <a:schemeClr val="tx1"/>
        </a:solidFill>
        <a:latin typeface="Arial" charset="0"/>
        <a:ea typeface="+mn-ea"/>
        <a:cs typeface="+mn-cs"/>
      </a:defRPr>
    </a:lvl3pPr>
    <a:lvl4pPr marL="1371600" algn="l" rtl="0" fontAlgn="base">
      <a:spcBef>
        <a:spcPct val="0"/>
      </a:spcBef>
      <a:spcAft>
        <a:spcPct val="0"/>
      </a:spcAft>
      <a:defRPr b="1" kern="1200">
        <a:solidFill>
          <a:schemeClr val="tx1"/>
        </a:solidFill>
        <a:latin typeface="Arial" charset="0"/>
        <a:ea typeface="+mn-ea"/>
        <a:cs typeface="+mn-cs"/>
      </a:defRPr>
    </a:lvl4pPr>
    <a:lvl5pPr marL="1828800" algn="l" rtl="0" fontAlgn="base">
      <a:spcBef>
        <a:spcPct val="0"/>
      </a:spcBef>
      <a:spcAft>
        <a:spcPct val="0"/>
      </a:spcAft>
      <a:defRPr b="1" kern="1200">
        <a:solidFill>
          <a:schemeClr val="tx1"/>
        </a:solidFill>
        <a:latin typeface="Arial" charset="0"/>
        <a:ea typeface="+mn-ea"/>
        <a:cs typeface="+mn-cs"/>
      </a:defRPr>
    </a:lvl5pPr>
    <a:lvl6pPr marL="2286000" algn="l" defTabSz="914400" rtl="0" eaLnBrk="1" latinLnBrk="0" hangingPunct="1">
      <a:defRPr b="1" kern="1200">
        <a:solidFill>
          <a:schemeClr val="tx1"/>
        </a:solidFill>
        <a:latin typeface="Arial" charset="0"/>
        <a:ea typeface="+mn-ea"/>
        <a:cs typeface="+mn-cs"/>
      </a:defRPr>
    </a:lvl6pPr>
    <a:lvl7pPr marL="2743200" algn="l" defTabSz="914400" rtl="0" eaLnBrk="1" latinLnBrk="0" hangingPunct="1">
      <a:defRPr b="1" kern="1200">
        <a:solidFill>
          <a:schemeClr val="tx1"/>
        </a:solidFill>
        <a:latin typeface="Arial" charset="0"/>
        <a:ea typeface="+mn-ea"/>
        <a:cs typeface="+mn-cs"/>
      </a:defRPr>
    </a:lvl7pPr>
    <a:lvl8pPr marL="3200400" algn="l" defTabSz="914400" rtl="0" eaLnBrk="1" latinLnBrk="0" hangingPunct="1">
      <a:defRPr b="1" kern="1200">
        <a:solidFill>
          <a:schemeClr val="tx1"/>
        </a:solidFill>
        <a:latin typeface="Arial" charset="0"/>
        <a:ea typeface="+mn-ea"/>
        <a:cs typeface="+mn-cs"/>
      </a:defRPr>
    </a:lvl8pPr>
    <a:lvl9pPr marL="3657600" algn="l" defTabSz="914400" rtl="0" eaLnBrk="1" latinLnBrk="0" hangingPunct="1">
      <a:defRPr b="1"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helliet" initials="" lastIdx="27"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CC00"/>
    <a:srgbClr val="FF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9509" autoAdjust="0"/>
    <p:restoredTop sz="94719" autoAdjust="0"/>
  </p:normalViewPr>
  <p:slideViewPr>
    <p:cSldViewPr snapToGrid="0">
      <p:cViewPr varScale="1">
        <p:scale>
          <a:sx n="107" d="100"/>
          <a:sy n="107" d="100"/>
        </p:scale>
        <p:origin x="4262" y="91"/>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notesViewPr>
    <p:cSldViewPr snapToGrid="0">
      <p:cViewPr varScale="1">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theme" Target="theme/theme1.xml"/><Relationship Id="rId7" Type="http://schemas.openxmlformats.org/officeDocument/2006/relationships/slide" Target="slides/slide4.xml"/><Relationship Id="rId2" Type="http://schemas.openxmlformats.org/officeDocument/2006/relationships/customXml" Target="../customXml/item2.xml"/><Relationship Id="rId16" Type="http://schemas.openxmlformats.org/officeDocument/2006/relationships/slide" Target="slides/slide13.xml"/><Relationship Id="rId29" Type="http://schemas.openxmlformats.org/officeDocument/2006/relationships/slide" Target="slides/slide26.xml"/><Relationship Id="rId1" Type="http://schemas.openxmlformats.org/officeDocument/2006/relationships/customXml" Target="../customXml/item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presProps" Target="pres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commentAuthors" Target="commentAuthor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notesMaster" Target="notesMasters/notesMaster1.xml"/><Relationship Id="rId48" Type="http://schemas.openxmlformats.org/officeDocument/2006/relationships/tableStyles" Target="tableStyles.xml"/><Relationship Id="rId8" Type="http://schemas.openxmlformats.org/officeDocument/2006/relationships/slide" Target="slides/slide5.xml"/><Relationship Id="rId3" Type="http://schemas.openxmlformats.org/officeDocument/2006/relationships/slideMaster" Target="slideMasters/slideMaster1.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viewProps" Target="viewProps.xml"/><Relationship Id="rId20" Type="http://schemas.openxmlformats.org/officeDocument/2006/relationships/slide" Target="slides/slide17.xml"/><Relationship Id="rId41" Type="http://schemas.openxmlformats.org/officeDocument/2006/relationships/slide" Target="slides/slide38.xml"/></Relationships>
</file>

<file path=ppt/activeX/_rels/activeX1.xml.rels><?xml version="1.0" encoding="UTF-8" standalone="yes"?>
<Relationships xmlns="http://schemas.openxmlformats.org/package/2006/relationships"><Relationship Id="rId1" Type="http://schemas.microsoft.com/office/2006/relationships/activeXControlBinary" Target="activeX1.bin"/></Relationships>
</file>

<file path=ppt/activeX/activeX1.xml><?xml version="1.0" encoding="utf-8"?>
<ax:ocx xmlns:ax="http://schemas.microsoft.com/office/2006/activeX" xmlns:r="http://schemas.openxmlformats.org/officeDocument/2006/relationships" ax:classid="{D27CDB6E-AE6D-11CF-96B8-444553540000}" ax:persistence="persistStorage" r:id="rId1"/>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b="0"/>
            </a:lvl1pPr>
          </a:lstStyle>
          <a:p>
            <a:endParaRPr lang="en-US"/>
          </a:p>
        </p:txBody>
      </p:sp>
      <p:sp>
        <p:nvSpPr>
          <p:cNvPr id="6147"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b="0"/>
            </a:lvl1pPr>
          </a:lstStyle>
          <a:p>
            <a:endParaRPr lang="en-US"/>
          </a:p>
        </p:txBody>
      </p:sp>
      <p:sp>
        <p:nvSpPr>
          <p:cNvPr id="6148"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6149"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150"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b="0"/>
            </a:lvl1pPr>
          </a:lstStyle>
          <a:p>
            <a:endParaRPr lang="en-US"/>
          </a:p>
        </p:txBody>
      </p:sp>
      <p:sp>
        <p:nvSpPr>
          <p:cNvPr id="6151"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b="0"/>
            </a:lvl1pPr>
          </a:lstStyle>
          <a:p>
            <a:fld id="{A27E31A2-7611-4612-BA39-D89C3E42A1DE}" type="slidenum">
              <a:rPr lang="en-US"/>
              <a:pPr/>
              <a:t>‹#›</a:t>
            </a:fld>
            <a:endParaRPr lang="en-US"/>
          </a:p>
        </p:txBody>
      </p:sp>
    </p:spTree>
    <p:extLst>
      <p:ext uri="{BB962C8B-B14F-4D97-AF65-F5344CB8AC3E}">
        <p14:creationId xmlns:p14="http://schemas.microsoft.com/office/powerpoint/2010/main" val="2631245995"/>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0430198-68A9-438E-B153-E3FFE4E05D7D}" type="slidenum">
              <a:rPr lang="en-US"/>
              <a:pPr/>
              <a:t>2</a:t>
            </a:fld>
            <a:endParaRPr lang="en-US"/>
          </a:p>
        </p:txBody>
      </p:sp>
      <p:sp>
        <p:nvSpPr>
          <p:cNvPr id="11266" name="Rectangle 2"/>
          <p:cNvSpPr>
            <a:spLocks noGrp="1" noRot="1" noChangeAspect="1" noChangeArrowheads="1" noTextEdit="1"/>
          </p:cNvSpPr>
          <p:nvPr>
            <p:ph type="sldImg"/>
          </p:nvPr>
        </p:nvSpPr>
        <p:spPr>
          <a:ln/>
        </p:spPr>
      </p:sp>
      <p:sp>
        <p:nvSpPr>
          <p:cNvPr id="1126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76C1FF2-B39B-481A-96EF-B330CBB5EFF4}" type="slidenum">
              <a:rPr lang="en-US"/>
              <a:pPr/>
              <a:t>11</a:t>
            </a:fld>
            <a:endParaRPr lang="en-US"/>
          </a:p>
        </p:txBody>
      </p:sp>
      <p:sp>
        <p:nvSpPr>
          <p:cNvPr id="185346" name="Rectangle 2"/>
          <p:cNvSpPr>
            <a:spLocks noGrp="1" noRot="1" noChangeAspect="1" noChangeArrowheads="1" noTextEdit="1"/>
          </p:cNvSpPr>
          <p:nvPr>
            <p:ph type="sldImg"/>
          </p:nvPr>
        </p:nvSpPr>
        <p:spPr>
          <a:ln/>
        </p:spPr>
      </p:sp>
      <p:sp>
        <p:nvSpPr>
          <p:cNvPr id="185347" name="Rectangle 3"/>
          <p:cNvSpPr>
            <a:spLocks noGrp="1" noChangeArrowheads="1"/>
          </p:cNvSpPr>
          <p:nvPr>
            <p:ph type="body" idx="1"/>
          </p:nvPr>
        </p:nvSpPr>
        <p:spPr/>
        <p:txBody>
          <a:bodyPr/>
          <a:lstStyle/>
          <a:p>
            <a:r>
              <a:rPr lang="en-US"/>
              <a:t>At this point, you’ll see that additional commands become available on the Ribbon. You’ll learn about these commands in the next screens.</a:t>
            </a:r>
          </a:p>
          <a:p>
            <a:r>
              <a:rPr lang="en-US"/>
              <a:t>[</a:t>
            </a:r>
            <a:r>
              <a:rPr lang="en-US" b="1"/>
              <a:t>Note to trainer: </a:t>
            </a:r>
            <a:r>
              <a:rPr lang="en-US"/>
              <a:t>This slide is identical to the preceding slide except that it has static art instead of an animation. Use this slide if you have problems viewing the animation. Delete either the current slide or the preceding slide before showing the presentation.]</a:t>
            </a:r>
            <a:endParaRPr lang="en-US" b="1"/>
          </a:p>
          <a:p>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42CF058-7E9F-48C6-AEFE-70966111D2DD}" type="slidenum">
              <a:rPr lang="en-US"/>
              <a:pPr/>
              <a:t>12</a:t>
            </a:fld>
            <a:endParaRPr lang="en-US"/>
          </a:p>
        </p:txBody>
      </p:sp>
      <p:sp>
        <p:nvSpPr>
          <p:cNvPr id="187394" name="Rectangle 2"/>
          <p:cNvSpPr>
            <a:spLocks noGrp="1" noRot="1" noChangeAspect="1" noChangeArrowheads="1" noTextEdit="1"/>
          </p:cNvSpPr>
          <p:nvPr>
            <p:ph type="sldImg"/>
          </p:nvPr>
        </p:nvSpPr>
        <p:spPr>
          <a:ln/>
        </p:spPr>
      </p:sp>
      <p:sp>
        <p:nvSpPr>
          <p:cNvPr id="187395" name="Rectangle 3"/>
          <p:cNvSpPr>
            <a:spLocks noGrp="1" noChangeArrowheads="1"/>
          </p:cNvSpPr>
          <p:nvPr>
            <p:ph type="body" idx="1"/>
          </p:nvPr>
        </p:nvSpPr>
        <p:spPr/>
        <p:txBody>
          <a:bodyPr/>
          <a:lstStyle/>
          <a:p>
            <a:r>
              <a:rPr lang="en-US"/>
              <a:t>There is also another command called </a:t>
            </a:r>
            <a:r>
              <a:rPr lang="en-US" b="1"/>
              <a:t>Rules</a:t>
            </a:r>
            <a:r>
              <a:rPr lang="en-US"/>
              <a:t> that you can use to insert special fields. A special field can be a response to a question, for example, or it can be </a:t>
            </a:r>
            <a:r>
              <a:rPr lang="en-US" b="1"/>
              <a:t>conditional text</a:t>
            </a:r>
            <a:r>
              <a:rPr lang="en-US"/>
              <a:t>. An example of conditional text might be inserting "she" versus "he" in a sentence. </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C4A6292-E58E-4135-BB75-50D5EE2099D0}" type="slidenum">
              <a:rPr lang="en-US"/>
              <a:pPr/>
              <a:t>13</a:t>
            </a:fld>
            <a:endParaRPr lang="en-US"/>
          </a:p>
        </p:txBody>
      </p:sp>
      <p:sp>
        <p:nvSpPr>
          <p:cNvPr id="189442" name="Rectangle 2"/>
          <p:cNvSpPr>
            <a:spLocks noGrp="1" noRot="1" noChangeAspect="1" noChangeArrowheads="1" noTextEdit="1"/>
          </p:cNvSpPr>
          <p:nvPr>
            <p:ph type="sldImg"/>
          </p:nvPr>
        </p:nvSpPr>
        <p:spPr>
          <a:ln/>
        </p:spPr>
      </p:sp>
      <p:sp>
        <p:nvSpPr>
          <p:cNvPr id="18944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CF1AE3B-2F51-42E3-B335-56411588D59F}" type="slidenum">
              <a:rPr lang="en-US"/>
              <a:pPr/>
              <a:t>14</a:t>
            </a:fld>
            <a:endParaRPr lang="en-US"/>
          </a:p>
        </p:txBody>
      </p:sp>
      <p:sp>
        <p:nvSpPr>
          <p:cNvPr id="191490" name="Rectangle 2"/>
          <p:cNvSpPr>
            <a:spLocks noGrp="1" noRot="1" noChangeAspect="1" noChangeArrowheads="1" noTextEdit="1"/>
          </p:cNvSpPr>
          <p:nvPr>
            <p:ph type="sldImg"/>
          </p:nvPr>
        </p:nvSpPr>
        <p:spPr>
          <a:ln/>
        </p:spPr>
      </p:sp>
      <p:sp>
        <p:nvSpPr>
          <p:cNvPr id="19149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2B58FA7-707B-4F8C-914E-8DAC0D1E0DBD}" type="slidenum">
              <a:rPr lang="en-US"/>
              <a:pPr/>
              <a:t>15</a:t>
            </a:fld>
            <a:endParaRPr lang="en-US"/>
          </a:p>
        </p:txBody>
      </p:sp>
      <p:sp>
        <p:nvSpPr>
          <p:cNvPr id="193538" name="Rectangle 2"/>
          <p:cNvSpPr>
            <a:spLocks noGrp="1" noRot="1" noChangeAspect="1" noChangeArrowheads="1" noTextEdit="1"/>
          </p:cNvSpPr>
          <p:nvPr>
            <p:ph type="sldImg"/>
          </p:nvPr>
        </p:nvSpPr>
        <p:spPr>
          <a:ln/>
        </p:spPr>
      </p:sp>
      <p:sp>
        <p:nvSpPr>
          <p:cNvPr id="193539" name="Rectangle 3"/>
          <p:cNvSpPr>
            <a:spLocks noGrp="1" noChangeArrowheads="1"/>
          </p:cNvSpPr>
          <p:nvPr>
            <p:ph type="body" idx="1"/>
          </p:nvPr>
        </p:nvSpPr>
        <p:spPr/>
        <p:txBody>
          <a:bodyPr/>
          <a:lstStyle/>
          <a:p>
            <a:r>
              <a:rPr lang="en-US" b="1"/>
              <a:t>Note</a:t>
            </a:r>
            <a:r>
              <a:rPr lang="en-US"/>
              <a:t>: The </a:t>
            </a:r>
            <a:r>
              <a:rPr lang="en-US" b="1"/>
              <a:t>Edit Individual Documents</a:t>
            </a:r>
            <a:r>
              <a:rPr lang="en-US"/>
              <a:t> options are available only for a mail merge you intend to print. It’s not available for a mail merge you plan to distribute electronically as e-mail messages.</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BA95B71-9B85-49D0-B3EE-012C1D11A2B4}" type="slidenum">
              <a:rPr lang="en-US"/>
              <a:pPr/>
              <a:t>16</a:t>
            </a:fld>
            <a:endParaRPr lang="en-US"/>
          </a:p>
        </p:txBody>
      </p:sp>
      <p:sp>
        <p:nvSpPr>
          <p:cNvPr id="195586" name="Rectangle 2"/>
          <p:cNvSpPr>
            <a:spLocks noGrp="1" noRot="1" noChangeAspect="1" noChangeArrowheads="1" noTextEdit="1"/>
          </p:cNvSpPr>
          <p:nvPr>
            <p:ph type="sldImg"/>
          </p:nvPr>
        </p:nvSpPr>
        <p:spPr>
          <a:ln/>
        </p:spPr>
      </p:sp>
      <p:sp>
        <p:nvSpPr>
          <p:cNvPr id="19558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337660D-5057-4A7A-A2CD-17493A6A3D1C}" type="slidenum">
              <a:rPr lang="en-US"/>
              <a:pPr/>
              <a:t>17</a:t>
            </a:fld>
            <a:endParaRPr lang="en-US"/>
          </a:p>
        </p:txBody>
      </p:sp>
      <p:sp>
        <p:nvSpPr>
          <p:cNvPr id="28674" name="Rectangle 2"/>
          <p:cNvSpPr>
            <a:spLocks noGrp="1" noRot="1" noChangeAspect="1" noChangeArrowheads="1" noTextEdit="1"/>
          </p:cNvSpPr>
          <p:nvPr>
            <p:ph type="sldImg"/>
          </p:nvPr>
        </p:nvSpPr>
        <p:spPr>
          <a:ln/>
        </p:spPr>
      </p:sp>
      <p:sp>
        <p:nvSpPr>
          <p:cNvPr id="2867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94A57E1-6875-49F1-87F3-204EEB8EC645}" type="slidenum">
              <a:rPr lang="en-US"/>
              <a:pPr/>
              <a:t>18</a:t>
            </a:fld>
            <a:endParaRPr lang="en-US"/>
          </a:p>
        </p:txBody>
      </p:sp>
      <p:sp>
        <p:nvSpPr>
          <p:cNvPr id="197634" name="Rectangle 2"/>
          <p:cNvSpPr>
            <a:spLocks noGrp="1" noRot="1" noChangeAspect="1" noChangeArrowheads="1" noTextEdit="1"/>
          </p:cNvSpPr>
          <p:nvPr>
            <p:ph type="sldImg"/>
          </p:nvPr>
        </p:nvSpPr>
        <p:spPr>
          <a:ln/>
        </p:spPr>
      </p:sp>
      <p:sp>
        <p:nvSpPr>
          <p:cNvPr id="197635" name="Rectangle 3"/>
          <p:cNvSpPr>
            <a:spLocks noGrp="1" noChangeArrowheads="1"/>
          </p:cNvSpPr>
          <p:nvPr>
            <p:ph type="body" idx="1"/>
          </p:nvPr>
        </p:nvSpPr>
        <p:spPr/>
        <p:txBody>
          <a:bodyPr/>
          <a:lstStyle/>
          <a:p>
            <a:r>
              <a:rPr lang="en-US" b="1"/>
              <a:t>Note</a:t>
            </a:r>
            <a:r>
              <a:rPr lang="en-US"/>
              <a:t>: If you used the </a:t>
            </a:r>
            <a:r>
              <a:rPr lang="en-US" b="1"/>
              <a:t>Edit Individual Documents</a:t>
            </a:r>
            <a:r>
              <a:rPr lang="en-US"/>
              <a:t> option, you can save the separate, comprehensive document also, but keep in mind that it’s going to be a larger file.</a:t>
            </a: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6FA8BED-BF73-4712-BC9A-9486CBB362C8}" type="slidenum">
              <a:rPr lang="en-US"/>
              <a:pPr/>
              <a:t>19</a:t>
            </a:fld>
            <a:endParaRPr lang="en-US"/>
          </a:p>
        </p:txBody>
      </p:sp>
      <p:sp>
        <p:nvSpPr>
          <p:cNvPr id="51202" name="Rectangle 2"/>
          <p:cNvSpPr>
            <a:spLocks noGrp="1" noRot="1" noChangeAspect="1" noChangeArrowheads="1" noTextEdit="1"/>
          </p:cNvSpPr>
          <p:nvPr>
            <p:ph type="sldImg"/>
          </p:nvPr>
        </p:nvSpPr>
        <p:spPr>
          <a:ln/>
        </p:spPr>
      </p:sp>
      <p:sp>
        <p:nvSpPr>
          <p:cNvPr id="51203" name="Rectangle 3"/>
          <p:cNvSpPr>
            <a:spLocks noGrp="1" noChangeArrowheads="1"/>
          </p:cNvSpPr>
          <p:nvPr>
            <p:ph type="body" idx="1"/>
          </p:nvPr>
        </p:nvSpPr>
        <p:spPr/>
        <p:txBody>
          <a:bodyPr/>
          <a:lstStyle/>
          <a:p>
            <a:r>
              <a:rPr lang="en-US"/>
              <a:t>[</a:t>
            </a:r>
            <a:r>
              <a:rPr lang="en-US" b="1"/>
              <a:t>Note to trainer</a:t>
            </a:r>
            <a:r>
              <a:rPr lang="en-US"/>
              <a:t>: With Word 2007 installed on your computer, you can click the link in the slide to go to an online practice. In the practice, you can work through each of these tasks in Word, with instructions to guide you. </a:t>
            </a:r>
            <a:r>
              <a:rPr lang="en-US" b="1"/>
              <a:t>Important</a:t>
            </a:r>
            <a:r>
              <a:rPr lang="en-US"/>
              <a:t>: If you don’t have Word 2007, you won’t be able to access the practice instructions.]</a:t>
            </a: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5FE29D5-8B84-4170-BC8A-7382CBD24707}" type="slidenum">
              <a:rPr lang="en-US"/>
              <a:pPr/>
              <a:t>20</a:t>
            </a:fld>
            <a:endParaRPr lang="en-US"/>
          </a:p>
        </p:txBody>
      </p:sp>
      <p:sp>
        <p:nvSpPr>
          <p:cNvPr id="53250" name="Rectangle 2"/>
          <p:cNvSpPr>
            <a:spLocks noGrp="1" noRot="1" noChangeAspect="1" noChangeArrowheads="1" noTextEdit="1"/>
          </p:cNvSpPr>
          <p:nvPr>
            <p:ph type="sldImg"/>
          </p:nvPr>
        </p:nvSpPr>
        <p:spPr>
          <a:ln/>
        </p:spPr>
      </p:sp>
      <p:sp>
        <p:nvSpPr>
          <p:cNvPr id="5325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9F38F53-5257-4E13-A443-3AB6480CFE08}" type="slidenum">
              <a:rPr lang="en-US"/>
              <a:pPr/>
              <a:t>3</a:t>
            </a:fld>
            <a:endParaRPr lang="en-US"/>
          </a:p>
        </p:txBody>
      </p:sp>
      <p:sp>
        <p:nvSpPr>
          <p:cNvPr id="15362" name="Rectangle 2"/>
          <p:cNvSpPr>
            <a:spLocks noGrp="1" noRot="1" noChangeAspect="1" noChangeArrowheads="1" noTextEdit="1"/>
          </p:cNvSpPr>
          <p:nvPr>
            <p:ph type="sldImg"/>
          </p:nvPr>
        </p:nvSpPr>
        <p:spPr>
          <a:ln/>
        </p:spPr>
      </p:sp>
      <p:sp>
        <p:nvSpPr>
          <p:cNvPr id="1536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7D64B49-7609-4733-9796-CEEEE548FBD0}" type="slidenum">
              <a:rPr lang="en-US"/>
              <a:pPr/>
              <a:t>21</a:t>
            </a:fld>
            <a:endParaRPr lang="en-US"/>
          </a:p>
        </p:txBody>
      </p:sp>
      <p:sp>
        <p:nvSpPr>
          <p:cNvPr id="55298" name="Rectangle 2"/>
          <p:cNvSpPr>
            <a:spLocks noGrp="1" noRot="1" noChangeAspect="1" noChangeArrowheads="1" noTextEdit="1"/>
          </p:cNvSpPr>
          <p:nvPr>
            <p:ph type="sldImg"/>
          </p:nvPr>
        </p:nvSpPr>
        <p:spPr>
          <a:ln/>
        </p:spPr>
      </p:sp>
      <p:sp>
        <p:nvSpPr>
          <p:cNvPr id="5529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8922953-284B-47FA-B96B-0D5D33352161}" type="slidenum">
              <a:rPr lang="en-US"/>
              <a:pPr/>
              <a:t>22</a:t>
            </a:fld>
            <a:endParaRPr lang="en-US"/>
          </a:p>
        </p:txBody>
      </p:sp>
      <p:sp>
        <p:nvSpPr>
          <p:cNvPr id="57346" name="Rectangle 2"/>
          <p:cNvSpPr>
            <a:spLocks noGrp="1" noRot="1" noChangeAspect="1" noChangeArrowheads="1" noTextEdit="1"/>
          </p:cNvSpPr>
          <p:nvPr>
            <p:ph type="sldImg"/>
          </p:nvPr>
        </p:nvSpPr>
        <p:spPr>
          <a:ln/>
        </p:spPr>
      </p:sp>
      <p:sp>
        <p:nvSpPr>
          <p:cNvPr id="5734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A8A74D5-3077-4D66-82ED-2EF0E907049D}" type="slidenum">
              <a:rPr lang="en-US"/>
              <a:pPr/>
              <a:t>23</a:t>
            </a:fld>
            <a:endParaRPr lang="en-US"/>
          </a:p>
        </p:txBody>
      </p:sp>
      <p:sp>
        <p:nvSpPr>
          <p:cNvPr id="59394" name="Rectangle 2"/>
          <p:cNvSpPr>
            <a:spLocks noGrp="1" noRot="1" noChangeAspect="1" noChangeArrowheads="1" noTextEdit="1"/>
          </p:cNvSpPr>
          <p:nvPr>
            <p:ph type="sldImg"/>
          </p:nvPr>
        </p:nvSpPr>
        <p:spPr>
          <a:ln/>
        </p:spPr>
      </p:sp>
      <p:sp>
        <p:nvSpPr>
          <p:cNvPr id="5939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44F8423-9707-4F3D-ABC1-FEA3A7ABE5A5}" type="slidenum">
              <a:rPr lang="en-US"/>
              <a:pPr/>
              <a:t>24</a:t>
            </a:fld>
            <a:endParaRPr lang="en-US"/>
          </a:p>
        </p:txBody>
      </p:sp>
      <p:sp>
        <p:nvSpPr>
          <p:cNvPr id="173058" name="Rectangle 2"/>
          <p:cNvSpPr>
            <a:spLocks noGrp="1" noRot="1" noChangeAspect="1" noChangeArrowheads="1" noTextEdit="1"/>
          </p:cNvSpPr>
          <p:nvPr>
            <p:ph type="sldImg"/>
          </p:nvPr>
        </p:nvSpPr>
        <p:spPr>
          <a:ln/>
        </p:spPr>
      </p:sp>
      <p:sp>
        <p:nvSpPr>
          <p:cNvPr id="17305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FE27E0F-D0DE-45F5-B2D8-2B161B522478}" type="slidenum">
              <a:rPr lang="en-US"/>
              <a:pPr/>
              <a:t>25</a:t>
            </a:fld>
            <a:endParaRPr lang="en-US"/>
          </a:p>
        </p:txBody>
      </p:sp>
      <p:sp>
        <p:nvSpPr>
          <p:cNvPr id="91138" name="Rectangle 2"/>
          <p:cNvSpPr>
            <a:spLocks noGrp="1" noRot="1" noChangeAspect="1" noChangeArrowheads="1" noTextEdit="1"/>
          </p:cNvSpPr>
          <p:nvPr>
            <p:ph type="sldImg"/>
          </p:nvPr>
        </p:nvSpPr>
        <p:spPr>
          <a:ln/>
        </p:spPr>
      </p:sp>
      <p:sp>
        <p:nvSpPr>
          <p:cNvPr id="9113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D3378E3-34C7-46FB-B354-5E07D722C567}" type="slidenum">
              <a:rPr lang="en-US"/>
              <a:pPr/>
              <a:t>26</a:t>
            </a:fld>
            <a:endParaRPr lang="en-US"/>
          </a:p>
        </p:txBody>
      </p:sp>
      <p:sp>
        <p:nvSpPr>
          <p:cNvPr id="203778" name="Rectangle 2"/>
          <p:cNvSpPr>
            <a:spLocks noGrp="1" noRot="1" noChangeAspect="1" noChangeArrowheads="1" noTextEdit="1"/>
          </p:cNvSpPr>
          <p:nvPr>
            <p:ph type="sldImg"/>
          </p:nvPr>
        </p:nvSpPr>
        <p:spPr>
          <a:ln/>
        </p:spPr>
      </p:sp>
      <p:sp>
        <p:nvSpPr>
          <p:cNvPr id="20377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CFC3536-EDEF-4BF0-A87D-D9B57EA1B613}" type="slidenum">
              <a:rPr lang="en-US"/>
              <a:pPr/>
              <a:t>27</a:t>
            </a:fld>
            <a:endParaRPr lang="en-US"/>
          </a:p>
        </p:txBody>
      </p:sp>
      <p:sp>
        <p:nvSpPr>
          <p:cNvPr id="205826" name="Rectangle 2"/>
          <p:cNvSpPr>
            <a:spLocks noGrp="1" noRot="1" noChangeAspect="1" noChangeArrowheads="1" noTextEdit="1"/>
          </p:cNvSpPr>
          <p:nvPr>
            <p:ph type="sldImg"/>
          </p:nvPr>
        </p:nvSpPr>
        <p:spPr>
          <a:ln/>
        </p:spPr>
      </p:sp>
      <p:sp>
        <p:nvSpPr>
          <p:cNvPr id="20582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F9DF99D-31EE-4AB8-8856-BAEA52E49D0B}" type="slidenum">
              <a:rPr lang="en-US"/>
              <a:pPr/>
              <a:t>28</a:t>
            </a:fld>
            <a:endParaRPr lang="en-US"/>
          </a:p>
        </p:txBody>
      </p:sp>
      <p:sp>
        <p:nvSpPr>
          <p:cNvPr id="207874" name="Rectangle 2"/>
          <p:cNvSpPr>
            <a:spLocks noGrp="1" noRot="1" noChangeAspect="1" noChangeArrowheads="1" noTextEdit="1"/>
          </p:cNvSpPr>
          <p:nvPr>
            <p:ph type="sldImg"/>
          </p:nvPr>
        </p:nvSpPr>
        <p:spPr>
          <a:ln/>
        </p:spPr>
      </p:sp>
      <p:sp>
        <p:nvSpPr>
          <p:cNvPr id="207875" name="Rectangle 3"/>
          <p:cNvSpPr>
            <a:spLocks noGrp="1" noChangeArrowheads="1"/>
          </p:cNvSpPr>
          <p:nvPr>
            <p:ph type="body" idx="1"/>
          </p:nvPr>
        </p:nvSpPr>
        <p:spPr/>
        <p:txBody>
          <a:bodyPr/>
          <a:lstStyle/>
          <a:p>
            <a:r>
              <a:rPr lang="en-US" b="1"/>
              <a:t>If...Then...Else...</a:t>
            </a:r>
            <a:r>
              <a:rPr lang="en-US"/>
              <a:t> does one of two things, depending upon the condition that you specify. This is how you can insert "she" versus "he" in a sentence by using a Title (Ms or Mr) column from your recipient list. Or you can print a company address if there is information in the Company column of the recipient list, but print the home address instead if Company column is blank for any recipient.</a:t>
            </a:r>
          </a:p>
          <a:p>
            <a:r>
              <a:rPr lang="en-US" b="1"/>
              <a:t>Merge Record #</a:t>
            </a:r>
            <a:r>
              <a:rPr lang="en-US"/>
              <a:t> will print a unique number in a merged document. The number is in sequential order according to the recipients in your list.</a:t>
            </a:r>
          </a:p>
          <a:p>
            <a:r>
              <a:rPr lang="en-US"/>
              <a:t>To add a field from the </a:t>
            </a:r>
            <a:r>
              <a:rPr lang="en-US" b="1"/>
              <a:t>Rules</a:t>
            </a:r>
            <a:r>
              <a:rPr lang="en-US"/>
              <a:t> command, you:</a:t>
            </a: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9F02056-2660-4DD0-B99C-2071CFA5B1D7}" type="slidenum">
              <a:rPr lang="en-US"/>
              <a:pPr/>
              <a:t>29</a:t>
            </a:fld>
            <a:endParaRPr lang="en-US"/>
          </a:p>
        </p:txBody>
      </p:sp>
      <p:sp>
        <p:nvSpPr>
          <p:cNvPr id="211970" name="Rectangle 2"/>
          <p:cNvSpPr>
            <a:spLocks noGrp="1" noRot="1" noChangeAspect="1" noChangeArrowheads="1" noTextEdit="1"/>
          </p:cNvSpPr>
          <p:nvPr>
            <p:ph type="sldImg"/>
          </p:nvPr>
        </p:nvSpPr>
        <p:spPr>
          <a:ln/>
        </p:spPr>
      </p:sp>
      <p:sp>
        <p:nvSpPr>
          <p:cNvPr id="211971" name="Rectangle 3"/>
          <p:cNvSpPr>
            <a:spLocks noGrp="1" noChangeArrowheads="1"/>
          </p:cNvSpPr>
          <p:nvPr>
            <p:ph type="body" idx="1"/>
          </p:nvPr>
        </p:nvSpPr>
        <p:spPr/>
        <p:txBody>
          <a:bodyPr/>
          <a:lstStyle/>
          <a:p>
            <a:r>
              <a:rPr lang="en-US"/>
              <a:t>There are a number of Word fields located here that you can insert into a document to: </a:t>
            </a:r>
          </a:p>
          <a:p>
            <a:r>
              <a:rPr lang="en-US"/>
              <a:t>Display information about the document, such as the document’s creation or print date, or the author’s name. For example, </a:t>
            </a:r>
            <a:r>
              <a:rPr lang="en-US" b="1"/>
              <a:t>Date</a:t>
            </a:r>
            <a:r>
              <a:rPr lang="en-US"/>
              <a:t> field will automatically add the current date to each merged copy of a letter. </a:t>
            </a:r>
          </a:p>
          <a:p>
            <a:r>
              <a:rPr lang="en-US"/>
              <a:t>Perform some calculation or action, such as counting and displaying the number of pages in one section of a document, or prompting a document’s user to fill in text. </a:t>
            </a:r>
          </a:p>
          <a:p>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0AA1CA6-8C65-46C4-BB9B-4FAD3722A9F8}" type="slidenum">
              <a:rPr lang="en-US"/>
              <a:pPr/>
              <a:t>30</a:t>
            </a:fld>
            <a:endParaRPr lang="en-US"/>
          </a:p>
        </p:txBody>
      </p:sp>
      <p:sp>
        <p:nvSpPr>
          <p:cNvPr id="93186" name="Rectangle 2"/>
          <p:cNvSpPr>
            <a:spLocks noGrp="1" noRot="1" noChangeAspect="1" noChangeArrowheads="1" noTextEdit="1"/>
          </p:cNvSpPr>
          <p:nvPr>
            <p:ph type="sldImg"/>
          </p:nvPr>
        </p:nvSpPr>
        <p:spPr>
          <a:ln/>
        </p:spPr>
      </p:sp>
      <p:sp>
        <p:nvSpPr>
          <p:cNvPr id="9318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F9EEAEA-F3F7-4A42-A669-8FBB53DBDE06}" type="slidenum">
              <a:rPr lang="en-US"/>
              <a:pPr/>
              <a:t>4</a:t>
            </a:fld>
            <a:endParaRPr lang="en-US"/>
          </a:p>
        </p:txBody>
      </p:sp>
      <p:sp>
        <p:nvSpPr>
          <p:cNvPr id="17410" name="Rectangle 2"/>
          <p:cNvSpPr>
            <a:spLocks noGrp="1" noRot="1" noChangeAspect="1" noChangeArrowheads="1" noTextEdit="1"/>
          </p:cNvSpPr>
          <p:nvPr>
            <p:ph type="sldImg"/>
          </p:nvPr>
        </p:nvSpPr>
        <p:spPr>
          <a:ln/>
        </p:spPr>
      </p:sp>
      <p:sp>
        <p:nvSpPr>
          <p:cNvPr id="1741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B59B6F2-DD35-4CEE-8F44-BF9FF77AAA6E}" type="slidenum">
              <a:rPr lang="en-US"/>
              <a:pPr/>
              <a:t>31</a:t>
            </a:fld>
            <a:endParaRPr lang="en-US"/>
          </a:p>
        </p:txBody>
      </p:sp>
      <p:sp>
        <p:nvSpPr>
          <p:cNvPr id="117762" name="Rectangle 2"/>
          <p:cNvSpPr>
            <a:spLocks noGrp="1" noRot="1" noChangeAspect="1" noChangeArrowheads="1" noTextEdit="1"/>
          </p:cNvSpPr>
          <p:nvPr>
            <p:ph type="sldImg"/>
          </p:nvPr>
        </p:nvSpPr>
        <p:spPr>
          <a:ln/>
        </p:spPr>
      </p:sp>
      <p:sp>
        <p:nvSpPr>
          <p:cNvPr id="117763" name="Rectangle 3"/>
          <p:cNvSpPr>
            <a:spLocks noGrp="1" noChangeArrowheads="1"/>
          </p:cNvSpPr>
          <p:nvPr>
            <p:ph type="body" idx="1"/>
          </p:nvPr>
        </p:nvSpPr>
        <p:spPr/>
        <p:txBody>
          <a:bodyPr/>
          <a:lstStyle/>
          <a:p>
            <a:r>
              <a:rPr lang="en-US"/>
              <a:t>[</a:t>
            </a:r>
            <a:r>
              <a:rPr lang="en-US" b="1"/>
              <a:t>Note to trainer</a:t>
            </a:r>
            <a:r>
              <a:rPr lang="en-US"/>
              <a:t>: With Word 2007 installed on your computer, you can click the link in the slide to go to an online practice. In the practice, you can work through each of these tasks in Word, with instructions to guide you. </a:t>
            </a:r>
            <a:r>
              <a:rPr lang="en-US" b="1"/>
              <a:t>Important</a:t>
            </a:r>
            <a:r>
              <a:rPr lang="en-US"/>
              <a:t>: If you don’t have Word 2007, you won’t be able to access the practice instructions.]</a:t>
            </a: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D322FE4-EF8D-470F-A9C5-816353B1270A}" type="slidenum">
              <a:rPr lang="en-US"/>
              <a:pPr/>
              <a:t>32</a:t>
            </a:fld>
            <a:endParaRPr lang="en-US"/>
          </a:p>
        </p:txBody>
      </p:sp>
      <p:sp>
        <p:nvSpPr>
          <p:cNvPr id="119810" name="Rectangle 2"/>
          <p:cNvSpPr>
            <a:spLocks noGrp="1" noRot="1" noChangeAspect="1" noChangeArrowheads="1" noTextEdit="1"/>
          </p:cNvSpPr>
          <p:nvPr>
            <p:ph type="sldImg"/>
          </p:nvPr>
        </p:nvSpPr>
        <p:spPr>
          <a:ln/>
        </p:spPr>
      </p:sp>
      <p:sp>
        <p:nvSpPr>
          <p:cNvPr id="11981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F98AF7C-9BB6-4405-97F6-BDD160852790}" type="slidenum">
              <a:rPr lang="en-US"/>
              <a:pPr/>
              <a:t>33</a:t>
            </a:fld>
            <a:endParaRPr lang="en-US"/>
          </a:p>
        </p:txBody>
      </p:sp>
      <p:sp>
        <p:nvSpPr>
          <p:cNvPr id="121858" name="Rectangle 2"/>
          <p:cNvSpPr>
            <a:spLocks noGrp="1" noRot="1" noChangeAspect="1" noChangeArrowheads="1" noTextEdit="1"/>
          </p:cNvSpPr>
          <p:nvPr>
            <p:ph type="sldImg"/>
          </p:nvPr>
        </p:nvSpPr>
        <p:spPr>
          <a:ln/>
        </p:spPr>
      </p:sp>
      <p:sp>
        <p:nvSpPr>
          <p:cNvPr id="12185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83363F8-7C92-4C83-9416-EA6C2C8F68C3}" type="slidenum">
              <a:rPr lang="en-US"/>
              <a:pPr/>
              <a:t>34</a:t>
            </a:fld>
            <a:endParaRPr lang="en-US"/>
          </a:p>
        </p:txBody>
      </p:sp>
      <p:sp>
        <p:nvSpPr>
          <p:cNvPr id="123906" name="Rectangle 2"/>
          <p:cNvSpPr>
            <a:spLocks noGrp="1" noRot="1" noChangeAspect="1" noChangeArrowheads="1" noTextEdit="1"/>
          </p:cNvSpPr>
          <p:nvPr>
            <p:ph type="sldImg"/>
          </p:nvPr>
        </p:nvSpPr>
        <p:spPr>
          <a:ln/>
        </p:spPr>
      </p:sp>
      <p:sp>
        <p:nvSpPr>
          <p:cNvPr id="12390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F1C870F-9072-4724-BCE2-7B2FA1EAFA49}" type="slidenum">
              <a:rPr lang="en-US"/>
              <a:pPr/>
              <a:t>35</a:t>
            </a:fld>
            <a:endParaRPr lang="en-US"/>
          </a:p>
        </p:txBody>
      </p:sp>
      <p:sp>
        <p:nvSpPr>
          <p:cNvPr id="125954" name="Rectangle 2"/>
          <p:cNvSpPr>
            <a:spLocks noGrp="1" noRot="1" noChangeAspect="1" noChangeArrowheads="1" noTextEdit="1"/>
          </p:cNvSpPr>
          <p:nvPr>
            <p:ph type="sldImg"/>
          </p:nvPr>
        </p:nvSpPr>
        <p:spPr>
          <a:ln/>
        </p:spPr>
      </p:sp>
      <p:sp>
        <p:nvSpPr>
          <p:cNvPr id="12595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1B01383-9663-49F6-88E7-F5B00A779A61}" type="slidenum">
              <a:rPr lang="en-US"/>
              <a:pPr/>
              <a:t>36</a:t>
            </a:fld>
            <a:endParaRPr lang="en-US"/>
          </a:p>
        </p:txBody>
      </p:sp>
      <p:sp>
        <p:nvSpPr>
          <p:cNvPr id="128002" name="Rectangle 2"/>
          <p:cNvSpPr>
            <a:spLocks noGrp="1" noRot="1" noChangeAspect="1" noChangeArrowheads="1" noTextEdit="1"/>
          </p:cNvSpPr>
          <p:nvPr>
            <p:ph type="sldImg"/>
          </p:nvPr>
        </p:nvSpPr>
        <p:spPr>
          <a:ln/>
        </p:spPr>
      </p:sp>
      <p:sp>
        <p:nvSpPr>
          <p:cNvPr id="12800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351AAF7-9106-4AA0-9095-2B91125FC2D8}" type="slidenum">
              <a:rPr lang="en-US"/>
              <a:pPr/>
              <a:t>37</a:t>
            </a:fld>
            <a:endParaRPr lang="en-US"/>
          </a:p>
        </p:txBody>
      </p:sp>
      <p:sp>
        <p:nvSpPr>
          <p:cNvPr id="130050" name="Rectangle 2"/>
          <p:cNvSpPr>
            <a:spLocks noGrp="1" noRot="1" noChangeAspect="1" noChangeArrowheads="1" noTextEdit="1"/>
          </p:cNvSpPr>
          <p:nvPr>
            <p:ph type="sldImg"/>
          </p:nvPr>
        </p:nvSpPr>
        <p:spPr>
          <a:ln/>
        </p:spPr>
      </p:sp>
      <p:sp>
        <p:nvSpPr>
          <p:cNvPr id="13005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353804A-998B-4FA2-A45A-534961B69BCC}" type="slidenum">
              <a:rPr lang="en-US"/>
              <a:pPr/>
              <a:t>38</a:t>
            </a:fld>
            <a:endParaRPr lang="en-US"/>
          </a:p>
        </p:txBody>
      </p:sp>
      <p:sp>
        <p:nvSpPr>
          <p:cNvPr id="69634" name="Rectangle 2"/>
          <p:cNvSpPr>
            <a:spLocks noGrp="1" noRot="1" noChangeAspect="1" noChangeArrowheads="1" noTextEdit="1"/>
          </p:cNvSpPr>
          <p:nvPr>
            <p:ph type="sldImg"/>
          </p:nvPr>
        </p:nvSpPr>
        <p:spPr>
          <a:ln/>
        </p:spPr>
      </p:sp>
      <p:sp>
        <p:nvSpPr>
          <p:cNvPr id="6963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7"/>
          <p:cNvSpPr>
            <a:spLocks noGrp="1" noChangeArrowheads="1"/>
          </p:cNvSpPr>
          <p:nvPr>
            <p:ph type="sldNum" sz="quarter" idx="5"/>
          </p:nvPr>
        </p:nvSpPr>
        <p:spPr>
          <a:ln/>
        </p:spPr>
        <p:txBody>
          <a:bodyPr/>
          <a:lstStyle/>
          <a:p>
            <a:fld id="{074B1A27-C4FE-456C-835D-F9855F3FF4AE}" type="slidenum">
              <a:rPr lang="en-US"/>
              <a:pPr/>
              <a:t>39</a:t>
            </a:fld>
            <a:endParaRPr lang="en-US"/>
          </a:p>
        </p:txBody>
      </p:sp>
      <p:sp>
        <p:nvSpPr>
          <p:cNvPr id="87042" name="Rectangle 2"/>
          <p:cNvSpPr>
            <a:spLocks noGrp="1" noChangeArrowheads="1"/>
          </p:cNvSpPr>
          <p:nvPr>
            <p:ph type="body" idx="1"/>
          </p:nvPr>
        </p:nvSpPr>
        <p:spPr>
          <a:xfrm>
            <a:off x="685800" y="457200"/>
            <a:ext cx="5486400" cy="7929563"/>
          </a:xfrm>
        </p:spPr>
        <p:txBody>
          <a:bodyPr/>
          <a:lstStyle/>
          <a:p>
            <a:r>
              <a:rPr lang="en-US" b="1"/>
              <a:t>Using This Template</a:t>
            </a:r>
          </a:p>
          <a:p>
            <a:r>
              <a:rPr lang="en-US"/>
              <a:t>This Microsoft Office</a:t>
            </a:r>
            <a:r>
              <a:rPr lang="en-US" sz="800" baseline="30000">
                <a:cs typeface="Arial" charset="0"/>
              </a:rPr>
              <a:t>®</a:t>
            </a:r>
            <a:r>
              <a:rPr lang="en-US"/>
              <a:t> PowerPoint</a:t>
            </a:r>
            <a:r>
              <a:rPr lang="en-US" sz="800" baseline="30000">
                <a:cs typeface="Arial" charset="0"/>
              </a:rPr>
              <a:t>®</a:t>
            </a:r>
            <a:r>
              <a:rPr lang="en-US"/>
              <a:t> template has training content about going beyond the basics of a mail merge in Microsoft Office</a:t>
            </a:r>
            <a:r>
              <a:rPr lang="en-US" sz="800" baseline="30000">
                <a:cs typeface="Arial" charset="0"/>
              </a:rPr>
              <a:t>®</a:t>
            </a:r>
            <a:r>
              <a:rPr lang="en-US"/>
              <a:t> Word 2007, to create personalized form letters or e-mail messages, numbered coupons, and more. It’s geared for you to present to a group and customize as necessary. </a:t>
            </a:r>
          </a:p>
          <a:p>
            <a:r>
              <a:rPr lang="en-US"/>
              <a:t>This template’s content is adapted from the Microsoft Office Online Training course called “Mail Merge II: Use the Ribbon and perform a complex merge.”</a:t>
            </a:r>
            <a:endParaRPr lang="en-US" b="1"/>
          </a:p>
          <a:p>
            <a:r>
              <a:rPr lang="en-US" b="1"/>
              <a:t>Features of the template</a:t>
            </a:r>
          </a:p>
          <a:p>
            <a:r>
              <a:rPr lang="en-US" b="1"/>
              <a:t>Title slide:</a:t>
            </a:r>
            <a:r>
              <a:rPr lang="en-US"/>
              <a:t> On the very first slide, there is placeholder text over which you should type the name of your company. Or you can delete the text box altogether if you don’t want this text.</a:t>
            </a:r>
            <a:endParaRPr lang="en-US" b="1"/>
          </a:p>
          <a:p>
            <a:r>
              <a:rPr lang="en-US" b="1"/>
              <a:t>Animations:</a:t>
            </a:r>
            <a:r>
              <a:rPr lang="en-US"/>
              <a:t> Custom animation effects are applied throughout the presentation. These effects include </a:t>
            </a:r>
            <a:r>
              <a:rPr lang="en-US" b="1"/>
              <a:t>Peek</a:t>
            </a:r>
            <a:r>
              <a:rPr lang="en-US"/>
              <a:t>, </a:t>
            </a:r>
            <a:r>
              <a:rPr lang="en-US" b="1"/>
              <a:t>Stretch</a:t>
            </a:r>
            <a:r>
              <a:rPr lang="en-US"/>
              <a:t>, </a:t>
            </a:r>
            <a:r>
              <a:rPr lang="en-US" b="1"/>
              <a:t>Dissolve, </a:t>
            </a:r>
            <a:r>
              <a:rPr lang="en-US"/>
              <a:t>and</a:t>
            </a:r>
            <a:r>
              <a:rPr lang="en-US" b="1"/>
              <a:t> Checkerboard</a:t>
            </a:r>
            <a:r>
              <a:rPr lang="en-US"/>
              <a:t>. All effects play in previous versions back to Microsoft PowerPoint 2000. To alter animation effects, go to the </a:t>
            </a:r>
            <a:r>
              <a:rPr lang="en-US" b="1"/>
              <a:t>Slide Show</a:t>
            </a:r>
            <a:r>
              <a:rPr lang="en-US"/>
              <a:t> menu, click </a:t>
            </a:r>
            <a:r>
              <a:rPr lang="en-US" b="1"/>
              <a:t>Custom Animation</a:t>
            </a:r>
            <a:r>
              <a:rPr lang="en-US"/>
              <a:t>, and work with the options that appear.</a:t>
            </a:r>
          </a:p>
          <a:p>
            <a:r>
              <a:rPr lang="en-US" b="1"/>
              <a:t>If this presentation contains an</a:t>
            </a:r>
            <a:r>
              <a:rPr lang="en-US"/>
              <a:t> </a:t>
            </a:r>
            <a:r>
              <a:rPr lang="en-US" b="1"/>
              <a:t>Adobe Flash animation:</a:t>
            </a:r>
            <a:r>
              <a:rPr lang="en-US"/>
              <a:t> To play the Flash file, you must register a Microsoft ActiveX control, called Shockwave Flash Object, on your computer. To do this, download the latest version of the Adobe Flash Player from the Adobe Web site. </a:t>
            </a:r>
            <a:endParaRPr lang="en-US" b="1"/>
          </a:p>
          <a:p>
            <a:r>
              <a:rPr lang="en-US" b="1"/>
              <a:t>Warning</a:t>
            </a:r>
            <a:r>
              <a:rPr lang="en-US"/>
              <a:t> about saving the Flash animations: The Flash animations will play in versions back to PowerPoint 2000. However: If you want to save this template in PowerPoint 2007, save it in the earlier PowerPoint file format: </a:t>
            </a:r>
            <a:r>
              <a:rPr lang="en-US" b="1"/>
              <a:t>PowerPoint 97-2003 Presentation (*.ppt)  </a:t>
            </a:r>
            <a:r>
              <a:rPr lang="en-US"/>
              <a:t>or </a:t>
            </a:r>
            <a:r>
              <a:rPr lang="en-US" b="1"/>
              <a:t>PowerPoint 97-2003 Template (*.pot)</a:t>
            </a:r>
            <a:r>
              <a:rPr lang="en-US"/>
              <a:t>.</a:t>
            </a:r>
            <a:r>
              <a:rPr lang="en-US" b="1"/>
              <a:t>  </a:t>
            </a:r>
            <a:r>
              <a:rPr lang="en-US"/>
              <a:t>(You’ll see the file types in the </a:t>
            </a:r>
            <a:r>
              <a:rPr lang="en-US" b="1"/>
              <a:t>Save As</a:t>
            </a:r>
            <a:r>
              <a:rPr lang="en-US"/>
              <a:t> dialog box, next to</a:t>
            </a:r>
            <a:r>
              <a:rPr lang="en-US" b="1"/>
              <a:t> Save as type</a:t>
            </a:r>
            <a:r>
              <a:rPr lang="en-US"/>
              <a:t>.) If you save it in a PowerPoint 2007 file format, such as </a:t>
            </a:r>
            <a:r>
              <a:rPr lang="en-US" b="1"/>
              <a:t>PowerPoint Presentation (*.pptx) </a:t>
            </a:r>
            <a:r>
              <a:rPr lang="en-US"/>
              <a:t>or </a:t>
            </a:r>
            <a:r>
              <a:rPr lang="en-US" b="1"/>
              <a:t>PowerPoint Template (*.potx)</a:t>
            </a:r>
            <a:r>
              <a:rPr lang="en-US"/>
              <a:t>, the animations won’t be retained in the saved file.</a:t>
            </a:r>
          </a:p>
          <a:p>
            <a:r>
              <a:rPr lang="en-US" b="1"/>
              <a:t>Slide transitions:</a:t>
            </a:r>
            <a:r>
              <a:rPr lang="en-US"/>
              <a:t> The </a:t>
            </a:r>
            <a:r>
              <a:rPr lang="en-US" b="1"/>
              <a:t>Wipe Down</a:t>
            </a:r>
            <a:r>
              <a:rPr lang="en-US"/>
              <a:t> transition is applied throughout the show. If you want a different one, go to the </a:t>
            </a:r>
            <a:r>
              <a:rPr lang="en-US" b="1"/>
              <a:t>Slide Show</a:t>
            </a:r>
            <a:r>
              <a:rPr lang="en-US"/>
              <a:t> menu, click </a:t>
            </a:r>
            <a:r>
              <a:rPr lang="en-US" b="1"/>
              <a:t>Slide Transition</a:t>
            </a:r>
            <a:r>
              <a:rPr lang="en-US"/>
              <a:t>, and work with the options that appear. </a:t>
            </a:r>
          </a:p>
          <a:p>
            <a:r>
              <a:rPr lang="en-US" b="1"/>
              <a:t>Hyperlinks to online course:</a:t>
            </a:r>
            <a:r>
              <a:rPr lang="en-US"/>
              <a:t> The template contains links to the online version of this training course. The links take you to the hands-on practice session for each lesson and to the Quick Reference Card that is published for this course. </a:t>
            </a:r>
            <a:r>
              <a:rPr lang="en-US" b="1"/>
              <a:t>Please take note:</a:t>
            </a:r>
            <a:r>
              <a:rPr lang="en-US"/>
              <a:t> You must have Word 2007 installed to view the hands-on practice sessions. If you don’t have Word 2007, you won’t be able to access the practice instructions. </a:t>
            </a:r>
          </a:p>
          <a:p>
            <a:r>
              <a:rPr lang="en-US" b="1"/>
              <a:t>Headers and footers:</a:t>
            </a:r>
            <a:r>
              <a:rPr lang="en-US"/>
              <a:t> The template contains a footer that has the course title. You can change or remove the footers in the </a:t>
            </a:r>
            <a:r>
              <a:rPr lang="en-US" b="1"/>
              <a:t>Header and Footer</a:t>
            </a:r>
            <a:r>
              <a:rPr lang="en-US"/>
              <a:t> dialog box (which opens from the </a:t>
            </a:r>
            <a:r>
              <a:rPr lang="en-US" b="1"/>
              <a:t>View</a:t>
            </a:r>
            <a:r>
              <a:rPr lang="en-US"/>
              <a:t> menu).</a:t>
            </a:r>
          </a:p>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C6A05AC-E73F-43DD-B4F2-E1642EDAFD70}" type="slidenum">
              <a:rPr lang="en-US"/>
              <a:pPr/>
              <a:t>5</a:t>
            </a:fld>
            <a:endParaRPr lang="en-US"/>
          </a:p>
        </p:txBody>
      </p:sp>
      <p:sp>
        <p:nvSpPr>
          <p:cNvPr id="172034" name="Rectangle 2"/>
          <p:cNvSpPr>
            <a:spLocks noGrp="1" noRot="1" noChangeAspect="1" noChangeArrowheads="1" noTextEdit="1"/>
          </p:cNvSpPr>
          <p:nvPr>
            <p:ph type="sldImg"/>
          </p:nvPr>
        </p:nvSpPr>
        <p:spPr>
          <a:ln/>
        </p:spPr>
      </p:sp>
      <p:sp>
        <p:nvSpPr>
          <p:cNvPr id="17203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B50A5E9-670E-43BC-8A8C-87CAE1C74172}" type="slidenum">
              <a:rPr lang="en-US"/>
              <a:pPr/>
              <a:t>6</a:t>
            </a:fld>
            <a:endParaRPr lang="en-US"/>
          </a:p>
        </p:txBody>
      </p:sp>
      <p:sp>
        <p:nvSpPr>
          <p:cNvPr id="24578" name="Rectangle 2"/>
          <p:cNvSpPr>
            <a:spLocks noGrp="1" noRot="1" noChangeAspect="1" noChangeArrowheads="1" noTextEdit="1"/>
          </p:cNvSpPr>
          <p:nvPr>
            <p:ph type="sldImg"/>
          </p:nvPr>
        </p:nvSpPr>
        <p:spPr>
          <a:ln/>
        </p:spPr>
      </p:sp>
      <p:sp>
        <p:nvSpPr>
          <p:cNvPr id="2457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BCCABD3-AEC8-4CF5-AA82-88F4A43BDD3D}" type="slidenum">
              <a:rPr lang="en-US"/>
              <a:pPr/>
              <a:t>7</a:t>
            </a:fld>
            <a:endParaRPr lang="en-US"/>
          </a:p>
        </p:txBody>
      </p:sp>
      <p:sp>
        <p:nvSpPr>
          <p:cNvPr id="177154" name="Rectangle 2"/>
          <p:cNvSpPr>
            <a:spLocks noGrp="1" noRot="1" noChangeAspect="1" noChangeArrowheads="1" noTextEdit="1"/>
          </p:cNvSpPr>
          <p:nvPr>
            <p:ph type="sldImg"/>
          </p:nvPr>
        </p:nvSpPr>
        <p:spPr>
          <a:ln/>
        </p:spPr>
      </p:sp>
      <p:sp>
        <p:nvSpPr>
          <p:cNvPr id="177155" name="Rectangle 3"/>
          <p:cNvSpPr>
            <a:spLocks noGrp="1" noChangeArrowheads="1"/>
          </p:cNvSpPr>
          <p:nvPr>
            <p:ph type="body" idx="1"/>
          </p:nvPr>
        </p:nvSpPr>
        <p:spPr/>
        <p:txBody>
          <a:bodyPr/>
          <a:lstStyle/>
          <a:p>
            <a:r>
              <a:rPr lang="en-US"/>
              <a:t>You begin with the </a:t>
            </a:r>
            <a:r>
              <a:rPr lang="en-US" b="1"/>
              <a:t>Start Mail Merge</a:t>
            </a:r>
            <a:r>
              <a:rPr lang="en-US"/>
              <a:t> command and then progress to the right across the Ribbon to complete the mail merge at the </a:t>
            </a:r>
            <a:r>
              <a:rPr lang="en-US" b="1"/>
              <a:t>Finish</a:t>
            </a:r>
            <a:r>
              <a:rPr lang="en-US"/>
              <a:t> group.</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716F7CA-2525-4D16-AC1C-CBBFAA3408BC}" type="slidenum">
              <a:rPr lang="en-US"/>
              <a:pPr/>
              <a:t>8</a:t>
            </a:fld>
            <a:endParaRPr lang="en-US"/>
          </a:p>
        </p:txBody>
      </p:sp>
      <p:sp>
        <p:nvSpPr>
          <p:cNvPr id="179202" name="Rectangle 2"/>
          <p:cNvSpPr>
            <a:spLocks noGrp="1" noRot="1" noChangeAspect="1" noChangeArrowheads="1" noTextEdit="1"/>
          </p:cNvSpPr>
          <p:nvPr>
            <p:ph type="sldImg"/>
          </p:nvPr>
        </p:nvSpPr>
        <p:spPr>
          <a:ln/>
        </p:spPr>
      </p:sp>
      <p:sp>
        <p:nvSpPr>
          <p:cNvPr id="17920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F6837FA-2559-4989-82DF-9D3616039F8E}" type="slidenum">
              <a:rPr lang="en-US"/>
              <a:pPr/>
              <a:t>9</a:t>
            </a:fld>
            <a:endParaRPr lang="en-US"/>
          </a:p>
        </p:txBody>
      </p:sp>
      <p:sp>
        <p:nvSpPr>
          <p:cNvPr id="181250" name="Rectangle 2"/>
          <p:cNvSpPr>
            <a:spLocks noGrp="1" noRot="1" noChangeAspect="1" noChangeArrowheads="1" noTextEdit="1"/>
          </p:cNvSpPr>
          <p:nvPr>
            <p:ph type="sldImg"/>
          </p:nvPr>
        </p:nvSpPr>
        <p:spPr>
          <a:ln/>
        </p:spPr>
      </p:sp>
      <p:sp>
        <p:nvSpPr>
          <p:cNvPr id="18125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A8C4B22-8622-4CCD-89EB-D6951B1E8C41}" type="slidenum">
              <a:rPr lang="en-US"/>
              <a:pPr/>
              <a:t>10</a:t>
            </a:fld>
            <a:endParaRPr lang="en-US"/>
          </a:p>
        </p:txBody>
      </p:sp>
      <p:sp>
        <p:nvSpPr>
          <p:cNvPr id="183298" name="Rectangle 2"/>
          <p:cNvSpPr>
            <a:spLocks noGrp="1" noRot="1" noChangeAspect="1" noChangeArrowheads="1" noTextEdit="1"/>
          </p:cNvSpPr>
          <p:nvPr>
            <p:ph type="sldImg"/>
          </p:nvPr>
        </p:nvSpPr>
        <p:spPr>
          <a:ln/>
        </p:spPr>
      </p:sp>
      <p:sp>
        <p:nvSpPr>
          <p:cNvPr id="183299" name="Rectangle 3"/>
          <p:cNvSpPr>
            <a:spLocks noGrp="1" noChangeArrowheads="1"/>
          </p:cNvSpPr>
          <p:nvPr>
            <p:ph type="body" idx="1"/>
          </p:nvPr>
        </p:nvSpPr>
        <p:spPr/>
        <p:txBody>
          <a:bodyPr/>
          <a:lstStyle/>
          <a:p>
            <a:r>
              <a:rPr lang="en-US"/>
              <a:t>At this point, you’ll see that additional commands become available on the Ribbon. You’ll learn about these commands in the next screens.</a:t>
            </a:r>
          </a:p>
          <a:p>
            <a:r>
              <a:rPr lang="en-US"/>
              <a:t>For now, click </a:t>
            </a:r>
            <a:r>
              <a:rPr lang="en-US" b="1"/>
              <a:t>Play</a:t>
            </a:r>
            <a:r>
              <a:rPr lang="en-US"/>
              <a:t> below the image to see how to connect to a recipient list.</a:t>
            </a:r>
          </a:p>
          <a:p>
            <a:r>
              <a:rPr lang="en-US"/>
              <a:t>[</a:t>
            </a:r>
            <a:r>
              <a:rPr lang="en-US" b="1"/>
              <a:t>Note to trainer: </a:t>
            </a:r>
            <a:r>
              <a:rPr lang="en-US"/>
              <a:t>To play the animation when viewing the slide show, right-click the animation, then click </a:t>
            </a:r>
            <a:r>
              <a:rPr lang="en-US" b="1"/>
              <a:t>Play</a:t>
            </a:r>
            <a:r>
              <a:rPr lang="en-US"/>
              <a:t>. After playing the file once, you may have to click </a:t>
            </a:r>
            <a:r>
              <a:rPr lang="en-US" b="1"/>
              <a:t>Rewind</a:t>
            </a:r>
            <a:r>
              <a:rPr lang="en-US"/>
              <a:t> (after right-clicking) and then click </a:t>
            </a:r>
            <a:r>
              <a:rPr lang="en-US" b="1"/>
              <a:t>Play</a:t>
            </a:r>
            <a:r>
              <a:rPr lang="en-US"/>
              <a:t>. If you’re clicking the slide to make text enter or to advance to the next slide but nothing’s happening, click away from the animation. Sometimes you have to click twice. If you have problems viewing the animation, see the notes for the last slide in this presentation about playing an Adobe Flash animation. If you still have problems viewing the animation, the slide that follows this one is a duplicate slide with static art. Delete either the current slide or the next slide before showing the presentation.]</a:t>
            </a:r>
          </a:p>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098" name="Rectangle 2"/>
          <p:cNvSpPr>
            <a:spLocks noGrp="1" noChangeArrowheads="1"/>
          </p:cNvSpPr>
          <p:nvPr>
            <p:ph type="ctrTitle"/>
          </p:nvPr>
        </p:nvSpPr>
        <p:spPr>
          <a:xfrm>
            <a:off x="685800" y="2130425"/>
            <a:ext cx="7772400" cy="1470025"/>
          </a:xfrm>
        </p:spPr>
        <p:txBody>
          <a:bodyPr/>
          <a:lstStyle>
            <a:lvl1pPr algn="ctr">
              <a:defRPr sz="4400">
                <a:solidFill>
                  <a:schemeClr val="tx1"/>
                </a:solidFill>
              </a:defRPr>
            </a:lvl1pPr>
          </a:lstStyle>
          <a:p>
            <a:pPr lvl="0"/>
            <a:r>
              <a:rPr lang="en-US" noProof="0"/>
              <a:t>Click to edit Master title style</a:t>
            </a:r>
          </a:p>
        </p:txBody>
      </p:sp>
      <p:sp>
        <p:nvSpPr>
          <p:cNvPr id="4099" name="Rectangle 3"/>
          <p:cNvSpPr>
            <a:spLocks noGrp="1" noChangeArrowheads="1"/>
          </p:cNvSpPr>
          <p:nvPr>
            <p:ph type="subTitle" idx="1"/>
          </p:nvPr>
        </p:nvSpPr>
        <p:spPr>
          <a:xfrm>
            <a:off x="1371600" y="3886200"/>
            <a:ext cx="6400800" cy="1752600"/>
          </a:xfrm>
        </p:spPr>
        <p:txBody>
          <a:bodyPr/>
          <a:lstStyle>
            <a:lvl1pPr marL="0" indent="0" algn="ctr">
              <a:defRPr sz="3200">
                <a:solidFill>
                  <a:srgbClr val="FF9900"/>
                </a:solidFill>
              </a:defRPr>
            </a:lvl1pPr>
          </a:lstStyle>
          <a:p>
            <a:pPr lvl="0"/>
            <a:r>
              <a:rPr lang="en-US" noProof="0"/>
              <a:t>Click to edit Master subtitle style</a:t>
            </a:r>
          </a:p>
        </p:txBody>
      </p:sp>
      <p:sp>
        <p:nvSpPr>
          <p:cNvPr id="4100" name="Rectangle 4"/>
          <p:cNvSpPr>
            <a:spLocks noGrp="1" noChangeArrowheads="1"/>
          </p:cNvSpPr>
          <p:nvPr>
            <p:ph type="dt" sz="half" idx="2"/>
          </p:nvPr>
        </p:nvSpPr>
        <p:spPr>
          <a:xfrm>
            <a:off x="457200" y="6245225"/>
            <a:ext cx="2133600" cy="476250"/>
          </a:xfrm>
        </p:spPr>
        <p:txBody>
          <a:bodyPr/>
          <a:lstStyle>
            <a:lvl1pPr>
              <a:defRPr sz="1800"/>
            </a:lvl1pPr>
          </a:lstStyle>
          <a:p>
            <a:endParaRPr lang="en-US"/>
          </a:p>
        </p:txBody>
      </p:sp>
      <p:sp>
        <p:nvSpPr>
          <p:cNvPr id="4101" name="Rectangle 5"/>
          <p:cNvSpPr>
            <a:spLocks noGrp="1" noChangeArrowheads="1"/>
          </p:cNvSpPr>
          <p:nvPr>
            <p:ph type="ftr" sz="quarter" idx="3"/>
          </p:nvPr>
        </p:nvSpPr>
        <p:spPr>
          <a:xfrm>
            <a:off x="3124200" y="6200775"/>
            <a:ext cx="2895600" cy="476250"/>
          </a:xfrm>
        </p:spPr>
        <p:txBody>
          <a:bodyPr/>
          <a:lstStyle>
            <a:lvl1pPr>
              <a:defRPr sz="1800"/>
            </a:lvl1pPr>
          </a:lstStyle>
          <a:p>
            <a:r>
              <a:rPr lang="en-US"/>
              <a:t>Mail merge II: Use the Ribbon and perform a complex mail merge</a:t>
            </a:r>
          </a:p>
        </p:txBody>
      </p:sp>
      <p:sp>
        <p:nvSpPr>
          <p:cNvPr id="4102" name="Rectangle 6"/>
          <p:cNvSpPr>
            <a:spLocks noGrp="1" noChangeArrowheads="1"/>
          </p:cNvSpPr>
          <p:nvPr>
            <p:ph type="sldNum" sz="quarter" idx="4"/>
          </p:nvPr>
        </p:nvSpPr>
        <p:spPr>
          <a:xfrm>
            <a:off x="6553200" y="6245225"/>
            <a:ext cx="2133600" cy="476250"/>
          </a:xfrm>
        </p:spPr>
        <p:txBody>
          <a:bodyPr/>
          <a:lstStyle>
            <a:lvl1pPr>
              <a:defRPr sz="1800"/>
            </a:lvl1pPr>
          </a:lstStyle>
          <a:p>
            <a:fld id="{694A271D-5B63-46DF-A381-6FD29224FEB5}" type="slidenum">
              <a:rPr lang="en-US"/>
              <a:pPr/>
              <a:t>‹#›</a:t>
            </a:fld>
            <a:endParaRPr lang="en-US"/>
          </a:p>
        </p:txBody>
      </p:sp>
    </p:spTree>
  </p:cSld>
  <p:clrMapOvr>
    <a:masterClrMapping/>
  </p:clrMapOvr>
  <p:transition spd="med">
    <p:wipe dir="d"/>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Mail merge II: Use the Ribbon and perform a complex mail merge</a:t>
            </a:r>
          </a:p>
        </p:txBody>
      </p:sp>
      <p:sp>
        <p:nvSpPr>
          <p:cNvPr id="6" name="Slide Number Placeholder 5"/>
          <p:cNvSpPr>
            <a:spLocks noGrp="1"/>
          </p:cNvSpPr>
          <p:nvPr>
            <p:ph type="sldNum" sz="quarter" idx="12"/>
          </p:nvPr>
        </p:nvSpPr>
        <p:spPr/>
        <p:txBody>
          <a:bodyPr/>
          <a:lstStyle>
            <a:lvl1pPr>
              <a:defRPr/>
            </a:lvl1pPr>
          </a:lstStyle>
          <a:p>
            <a:fld id="{09656F8C-BB06-4D60-A08C-06BF6C3E7795}" type="slidenum">
              <a:rPr lang="en-US"/>
              <a:pPr/>
              <a:t>‹#›</a:t>
            </a:fld>
            <a:endParaRPr lang="en-US"/>
          </a:p>
        </p:txBody>
      </p:sp>
    </p:spTree>
    <p:extLst>
      <p:ext uri="{BB962C8B-B14F-4D97-AF65-F5344CB8AC3E}">
        <p14:creationId xmlns:p14="http://schemas.microsoft.com/office/powerpoint/2010/main" val="204758111"/>
      </p:ext>
    </p:extLst>
  </p:cSld>
  <p:clrMapOvr>
    <a:masterClrMapping/>
  </p:clrMapOvr>
  <p:transition spd="med">
    <p:wipe dir="d"/>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40513" y="73025"/>
            <a:ext cx="2141537" cy="587057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214313" y="73025"/>
            <a:ext cx="6273800" cy="58705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Mail merge II: Use the Ribbon and perform a complex mail merge</a:t>
            </a:r>
          </a:p>
        </p:txBody>
      </p:sp>
      <p:sp>
        <p:nvSpPr>
          <p:cNvPr id="6" name="Slide Number Placeholder 5"/>
          <p:cNvSpPr>
            <a:spLocks noGrp="1"/>
          </p:cNvSpPr>
          <p:nvPr>
            <p:ph type="sldNum" sz="quarter" idx="12"/>
          </p:nvPr>
        </p:nvSpPr>
        <p:spPr/>
        <p:txBody>
          <a:bodyPr/>
          <a:lstStyle>
            <a:lvl1pPr>
              <a:defRPr/>
            </a:lvl1pPr>
          </a:lstStyle>
          <a:p>
            <a:fld id="{31A2CA06-DDF9-4410-A6E2-EB13C6A9A048}" type="slidenum">
              <a:rPr lang="en-US"/>
              <a:pPr/>
              <a:t>‹#›</a:t>
            </a:fld>
            <a:endParaRPr lang="en-US"/>
          </a:p>
        </p:txBody>
      </p:sp>
    </p:spTree>
    <p:extLst>
      <p:ext uri="{BB962C8B-B14F-4D97-AF65-F5344CB8AC3E}">
        <p14:creationId xmlns:p14="http://schemas.microsoft.com/office/powerpoint/2010/main" val="3359788781"/>
      </p:ext>
    </p:extLst>
  </p:cSld>
  <p:clrMapOvr>
    <a:masterClrMapping/>
  </p:clrMapOvr>
  <p:transition spd="med">
    <p:wipe dir="d"/>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objAndTx" preserve="1">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214313" y="73025"/>
            <a:ext cx="8229600" cy="609600"/>
          </a:xfrm>
        </p:spPr>
        <p:txBody>
          <a:bodyPr/>
          <a:lstStyle/>
          <a:p>
            <a:r>
              <a:rPr lang="en-US"/>
              <a:t>Click to edit Master title style</a:t>
            </a:r>
          </a:p>
        </p:txBody>
      </p:sp>
      <p:sp>
        <p:nvSpPr>
          <p:cNvPr id="3" name="Content Placeholder 2"/>
          <p:cNvSpPr>
            <a:spLocks noGrp="1"/>
          </p:cNvSpPr>
          <p:nvPr>
            <p:ph sz="half" idx="1"/>
          </p:nvPr>
        </p:nvSpPr>
        <p:spPr>
          <a:xfrm>
            <a:off x="350838" y="914400"/>
            <a:ext cx="4138612" cy="5029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641850" y="914400"/>
            <a:ext cx="4140200" cy="5029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a:xfrm>
            <a:off x="457200" y="6200775"/>
            <a:ext cx="2133600" cy="476250"/>
          </a:xfrm>
        </p:spPr>
        <p:txBody>
          <a:bodyPr/>
          <a:lstStyle>
            <a:lvl1pPr>
              <a:defRPr/>
            </a:lvl1pPr>
          </a:lstStyle>
          <a:p>
            <a:endParaRPr lang="en-US"/>
          </a:p>
        </p:txBody>
      </p:sp>
      <p:sp>
        <p:nvSpPr>
          <p:cNvPr id="6" name="Footer Placeholder 5"/>
          <p:cNvSpPr>
            <a:spLocks noGrp="1"/>
          </p:cNvSpPr>
          <p:nvPr>
            <p:ph type="ftr" sz="quarter" idx="11"/>
          </p:nvPr>
        </p:nvSpPr>
        <p:spPr>
          <a:xfrm>
            <a:off x="2717800" y="6334125"/>
            <a:ext cx="3708400" cy="476250"/>
          </a:xfrm>
        </p:spPr>
        <p:txBody>
          <a:bodyPr/>
          <a:lstStyle>
            <a:lvl1pPr>
              <a:defRPr/>
            </a:lvl1pPr>
          </a:lstStyle>
          <a:p>
            <a:r>
              <a:rPr lang="en-US"/>
              <a:t>Mail merge II: Use the Ribbon and perform a complex mail merge</a:t>
            </a:r>
          </a:p>
        </p:txBody>
      </p:sp>
      <p:sp>
        <p:nvSpPr>
          <p:cNvPr id="7" name="Slide Number Placeholder 6"/>
          <p:cNvSpPr>
            <a:spLocks noGrp="1"/>
          </p:cNvSpPr>
          <p:nvPr>
            <p:ph type="sldNum" sz="quarter" idx="12"/>
          </p:nvPr>
        </p:nvSpPr>
        <p:spPr>
          <a:xfrm>
            <a:off x="6553200" y="6200775"/>
            <a:ext cx="2133600" cy="476250"/>
          </a:xfrm>
        </p:spPr>
        <p:txBody>
          <a:bodyPr/>
          <a:lstStyle>
            <a:lvl1pPr>
              <a:defRPr/>
            </a:lvl1pPr>
          </a:lstStyle>
          <a:p>
            <a:fld id="{D37C3282-5F45-40E2-BEBE-FAA1E5C231C9}" type="slidenum">
              <a:rPr lang="en-US"/>
              <a:pPr/>
              <a:t>‹#›</a:t>
            </a:fld>
            <a:endParaRPr lang="en-US"/>
          </a:p>
        </p:txBody>
      </p:sp>
    </p:spTree>
    <p:extLst>
      <p:ext uri="{BB962C8B-B14F-4D97-AF65-F5344CB8AC3E}">
        <p14:creationId xmlns:p14="http://schemas.microsoft.com/office/powerpoint/2010/main" val="2887768291"/>
      </p:ext>
    </p:extLst>
  </p:cSld>
  <p:clrMapOvr>
    <a:masterClrMapping/>
  </p:clrMapOvr>
  <p:transition spd="med">
    <p:wipe dir="d"/>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14313" y="73025"/>
            <a:ext cx="8229600" cy="609600"/>
          </a:xfrm>
        </p:spPr>
        <p:txBody>
          <a:bodyPr/>
          <a:lstStyle/>
          <a:p>
            <a:r>
              <a:rPr lang="en-US"/>
              <a:t>Click to edit Master title style</a:t>
            </a:r>
          </a:p>
        </p:txBody>
      </p:sp>
      <p:sp>
        <p:nvSpPr>
          <p:cNvPr id="3" name="Text Placeholder 2"/>
          <p:cNvSpPr>
            <a:spLocks noGrp="1"/>
          </p:cNvSpPr>
          <p:nvPr>
            <p:ph type="body" sz="half" idx="1"/>
          </p:nvPr>
        </p:nvSpPr>
        <p:spPr>
          <a:xfrm>
            <a:off x="350838" y="914400"/>
            <a:ext cx="4138612" cy="5029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1850" y="914400"/>
            <a:ext cx="4140200" cy="5029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a:xfrm>
            <a:off x="457200" y="6200775"/>
            <a:ext cx="2133600" cy="476250"/>
          </a:xfrm>
        </p:spPr>
        <p:txBody>
          <a:bodyPr/>
          <a:lstStyle>
            <a:lvl1pPr>
              <a:defRPr/>
            </a:lvl1pPr>
          </a:lstStyle>
          <a:p>
            <a:endParaRPr lang="en-US"/>
          </a:p>
        </p:txBody>
      </p:sp>
      <p:sp>
        <p:nvSpPr>
          <p:cNvPr id="6" name="Footer Placeholder 5"/>
          <p:cNvSpPr>
            <a:spLocks noGrp="1"/>
          </p:cNvSpPr>
          <p:nvPr>
            <p:ph type="ftr" sz="quarter" idx="11"/>
          </p:nvPr>
        </p:nvSpPr>
        <p:spPr>
          <a:xfrm>
            <a:off x="2717800" y="6334125"/>
            <a:ext cx="3708400" cy="476250"/>
          </a:xfrm>
        </p:spPr>
        <p:txBody>
          <a:bodyPr/>
          <a:lstStyle>
            <a:lvl1pPr>
              <a:defRPr/>
            </a:lvl1pPr>
          </a:lstStyle>
          <a:p>
            <a:r>
              <a:rPr lang="en-US"/>
              <a:t>Mail merge II: Use the Ribbon and perform a complex mail merge</a:t>
            </a:r>
          </a:p>
        </p:txBody>
      </p:sp>
      <p:sp>
        <p:nvSpPr>
          <p:cNvPr id="7" name="Slide Number Placeholder 6"/>
          <p:cNvSpPr>
            <a:spLocks noGrp="1"/>
          </p:cNvSpPr>
          <p:nvPr>
            <p:ph type="sldNum" sz="quarter" idx="12"/>
          </p:nvPr>
        </p:nvSpPr>
        <p:spPr>
          <a:xfrm>
            <a:off x="6553200" y="6200775"/>
            <a:ext cx="2133600" cy="476250"/>
          </a:xfrm>
        </p:spPr>
        <p:txBody>
          <a:bodyPr/>
          <a:lstStyle>
            <a:lvl1pPr>
              <a:defRPr/>
            </a:lvl1pPr>
          </a:lstStyle>
          <a:p>
            <a:fld id="{E4B4E926-156D-49AB-9B48-DA70E671487E}" type="slidenum">
              <a:rPr lang="en-US"/>
              <a:pPr/>
              <a:t>‹#›</a:t>
            </a:fld>
            <a:endParaRPr lang="en-US"/>
          </a:p>
        </p:txBody>
      </p:sp>
    </p:spTree>
    <p:extLst>
      <p:ext uri="{BB962C8B-B14F-4D97-AF65-F5344CB8AC3E}">
        <p14:creationId xmlns:p14="http://schemas.microsoft.com/office/powerpoint/2010/main" val="2082970715"/>
      </p:ext>
    </p:extLst>
  </p:cSld>
  <p:clrMapOvr>
    <a:masterClrMapping/>
  </p:clrMapOvr>
  <p:transition spd="med">
    <p:wipe dir="d"/>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Operations_Night Plant">
    <p:spTree>
      <p:nvGrpSpPr>
        <p:cNvPr id="1" name=""/>
        <p:cNvGrpSpPr/>
        <p:nvPr/>
      </p:nvGrpSpPr>
      <p:grpSpPr>
        <a:xfrm>
          <a:off x="0" y="0"/>
          <a:ext cx="0" cy="0"/>
          <a:chOff x="0" y="0"/>
          <a:chExt cx="0" cy="0"/>
        </a:xfrm>
      </p:grpSpPr>
    </p:spTree>
    <p:extLst>
      <p:ext uri="{BB962C8B-B14F-4D97-AF65-F5344CB8AC3E}">
        <p14:creationId xmlns:p14="http://schemas.microsoft.com/office/powerpoint/2010/main" val="27156745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Mail merge II: Use the Ribbon and perform a complex mail merge</a:t>
            </a:r>
          </a:p>
        </p:txBody>
      </p:sp>
      <p:sp>
        <p:nvSpPr>
          <p:cNvPr id="6" name="Slide Number Placeholder 5"/>
          <p:cNvSpPr>
            <a:spLocks noGrp="1"/>
          </p:cNvSpPr>
          <p:nvPr>
            <p:ph type="sldNum" sz="quarter" idx="12"/>
          </p:nvPr>
        </p:nvSpPr>
        <p:spPr/>
        <p:txBody>
          <a:bodyPr/>
          <a:lstStyle>
            <a:lvl1pPr>
              <a:defRPr/>
            </a:lvl1pPr>
          </a:lstStyle>
          <a:p>
            <a:fld id="{992A044B-73AF-4B65-BAD4-2423FE9941AB}" type="slidenum">
              <a:rPr lang="en-US"/>
              <a:pPr/>
              <a:t>‹#›</a:t>
            </a:fld>
            <a:endParaRPr lang="en-US"/>
          </a:p>
        </p:txBody>
      </p:sp>
    </p:spTree>
    <p:extLst>
      <p:ext uri="{BB962C8B-B14F-4D97-AF65-F5344CB8AC3E}">
        <p14:creationId xmlns:p14="http://schemas.microsoft.com/office/powerpoint/2010/main" val="3628669524"/>
      </p:ext>
    </p:extLst>
  </p:cSld>
  <p:clrMapOvr>
    <a:masterClrMapping/>
  </p:clrMapOvr>
  <p:transition spd="med">
    <p:wipe dir="d"/>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Mail merge II: Use the Ribbon and perform a complex mail merge</a:t>
            </a:r>
          </a:p>
        </p:txBody>
      </p:sp>
      <p:sp>
        <p:nvSpPr>
          <p:cNvPr id="6" name="Slide Number Placeholder 5"/>
          <p:cNvSpPr>
            <a:spLocks noGrp="1"/>
          </p:cNvSpPr>
          <p:nvPr>
            <p:ph type="sldNum" sz="quarter" idx="12"/>
          </p:nvPr>
        </p:nvSpPr>
        <p:spPr/>
        <p:txBody>
          <a:bodyPr/>
          <a:lstStyle>
            <a:lvl1pPr>
              <a:defRPr/>
            </a:lvl1pPr>
          </a:lstStyle>
          <a:p>
            <a:fld id="{64406D8C-F22C-48BB-A73C-CE63A21210DF}" type="slidenum">
              <a:rPr lang="en-US"/>
              <a:pPr/>
              <a:t>‹#›</a:t>
            </a:fld>
            <a:endParaRPr lang="en-US"/>
          </a:p>
        </p:txBody>
      </p:sp>
    </p:spTree>
    <p:extLst>
      <p:ext uri="{BB962C8B-B14F-4D97-AF65-F5344CB8AC3E}">
        <p14:creationId xmlns:p14="http://schemas.microsoft.com/office/powerpoint/2010/main" val="26034444"/>
      </p:ext>
    </p:extLst>
  </p:cSld>
  <p:clrMapOvr>
    <a:masterClrMapping/>
  </p:clrMapOvr>
  <p:transition spd="med">
    <p:wipe dir="d"/>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350838" y="914400"/>
            <a:ext cx="4138612" cy="5029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1850" y="914400"/>
            <a:ext cx="4140200" cy="5029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Mail merge II: Use the Ribbon and perform a complex mail merge</a:t>
            </a:r>
          </a:p>
        </p:txBody>
      </p:sp>
      <p:sp>
        <p:nvSpPr>
          <p:cNvPr id="7" name="Slide Number Placeholder 6"/>
          <p:cNvSpPr>
            <a:spLocks noGrp="1"/>
          </p:cNvSpPr>
          <p:nvPr>
            <p:ph type="sldNum" sz="quarter" idx="12"/>
          </p:nvPr>
        </p:nvSpPr>
        <p:spPr/>
        <p:txBody>
          <a:bodyPr/>
          <a:lstStyle>
            <a:lvl1pPr>
              <a:defRPr/>
            </a:lvl1pPr>
          </a:lstStyle>
          <a:p>
            <a:fld id="{B5B82E3B-6761-4A1B-B3FD-889268644FF5}" type="slidenum">
              <a:rPr lang="en-US"/>
              <a:pPr/>
              <a:t>‹#›</a:t>
            </a:fld>
            <a:endParaRPr lang="en-US"/>
          </a:p>
        </p:txBody>
      </p:sp>
    </p:spTree>
    <p:extLst>
      <p:ext uri="{BB962C8B-B14F-4D97-AF65-F5344CB8AC3E}">
        <p14:creationId xmlns:p14="http://schemas.microsoft.com/office/powerpoint/2010/main" val="3601483276"/>
      </p:ext>
    </p:extLst>
  </p:cSld>
  <p:clrMapOvr>
    <a:masterClrMapping/>
  </p:clrMapOvr>
  <p:transition spd="med">
    <p:wipe dir="d"/>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r>
              <a:rPr lang="en-US"/>
              <a:t>Mail merge II: Use the Ribbon and perform a complex mail merge</a:t>
            </a:r>
          </a:p>
        </p:txBody>
      </p:sp>
      <p:sp>
        <p:nvSpPr>
          <p:cNvPr id="9" name="Slide Number Placeholder 8"/>
          <p:cNvSpPr>
            <a:spLocks noGrp="1"/>
          </p:cNvSpPr>
          <p:nvPr>
            <p:ph type="sldNum" sz="quarter" idx="12"/>
          </p:nvPr>
        </p:nvSpPr>
        <p:spPr/>
        <p:txBody>
          <a:bodyPr/>
          <a:lstStyle>
            <a:lvl1pPr>
              <a:defRPr/>
            </a:lvl1pPr>
          </a:lstStyle>
          <a:p>
            <a:fld id="{5618C1B1-F312-4A51-9568-F15D698D1EDC}" type="slidenum">
              <a:rPr lang="en-US"/>
              <a:pPr/>
              <a:t>‹#›</a:t>
            </a:fld>
            <a:endParaRPr lang="en-US"/>
          </a:p>
        </p:txBody>
      </p:sp>
    </p:spTree>
    <p:extLst>
      <p:ext uri="{BB962C8B-B14F-4D97-AF65-F5344CB8AC3E}">
        <p14:creationId xmlns:p14="http://schemas.microsoft.com/office/powerpoint/2010/main" val="2821183038"/>
      </p:ext>
    </p:extLst>
  </p:cSld>
  <p:clrMapOvr>
    <a:masterClrMapping/>
  </p:clrMapOvr>
  <p:transition spd="med">
    <p:wipe dir="d"/>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r>
              <a:rPr lang="en-US"/>
              <a:t>Mail merge II: Use the Ribbon and perform a complex mail merge</a:t>
            </a:r>
          </a:p>
        </p:txBody>
      </p:sp>
      <p:sp>
        <p:nvSpPr>
          <p:cNvPr id="5" name="Slide Number Placeholder 4"/>
          <p:cNvSpPr>
            <a:spLocks noGrp="1"/>
          </p:cNvSpPr>
          <p:nvPr>
            <p:ph type="sldNum" sz="quarter" idx="12"/>
          </p:nvPr>
        </p:nvSpPr>
        <p:spPr/>
        <p:txBody>
          <a:bodyPr/>
          <a:lstStyle>
            <a:lvl1pPr>
              <a:defRPr/>
            </a:lvl1pPr>
          </a:lstStyle>
          <a:p>
            <a:fld id="{766F3002-4E1D-482A-B460-A270FCB51EF0}" type="slidenum">
              <a:rPr lang="en-US"/>
              <a:pPr/>
              <a:t>‹#›</a:t>
            </a:fld>
            <a:endParaRPr lang="en-US"/>
          </a:p>
        </p:txBody>
      </p:sp>
    </p:spTree>
    <p:extLst>
      <p:ext uri="{BB962C8B-B14F-4D97-AF65-F5344CB8AC3E}">
        <p14:creationId xmlns:p14="http://schemas.microsoft.com/office/powerpoint/2010/main" val="451540107"/>
      </p:ext>
    </p:extLst>
  </p:cSld>
  <p:clrMapOvr>
    <a:masterClrMapping/>
  </p:clrMapOvr>
  <p:transition spd="med">
    <p:wipe dir="d"/>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r>
              <a:rPr lang="en-US"/>
              <a:t>Mail merge II: Use the Ribbon and perform a complex mail merge</a:t>
            </a:r>
          </a:p>
        </p:txBody>
      </p:sp>
      <p:sp>
        <p:nvSpPr>
          <p:cNvPr id="4" name="Slide Number Placeholder 3"/>
          <p:cNvSpPr>
            <a:spLocks noGrp="1"/>
          </p:cNvSpPr>
          <p:nvPr>
            <p:ph type="sldNum" sz="quarter" idx="12"/>
          </p:nvPr>
        </p:nvSpPr>
        <p:spPr/>
        <p:txBody>
          <a:bodyPr/>
          <a:lstStyle>
            <a:lvl1pPr>
              <a:defRPr/>
            </a:lvl1pPr>
          </a:lstStyle>
          <a:p>
            <a:fld id="{D6A6666B-BD0A-4CAD-B135-99E3403585D3}" type="slidenum">
              <a:rPr lang="en-US"/>
              <a:pPr/>
              <a:t>‹#›</a:t>
            </a:fld>
            <a:endParaRPr lang="en-US"/>
          </a:p>
        </p:txBody>
      </p:sp>
    </p:spTree>
    <p:extLst>
      <p:ext uri="{BB962C8B-B14F-4D97-AF65-F5344CB8AC3E}">
        <p14:creationId xmlns:p14="http://schemas.microsoft.com/office/powerpoint/2010/main" val="4093944108"/>
      </p:ext>
    </p:extLst>
  </p:cSld>
  <p:clrMapOvr>
    <a:masterClrMapping/>
  </p:clrMapOvr>
  <p:transition spd="med">
    <p:wipe dir="d"/>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Mail merge II: Use the Ribbon and perform a complex mail merge</a:t>
            </a:r>
          </a:p>
        </p:txBody>
      </p:sp>
      <p:sp>
        <p:nvSpPr>
          <p:cNvPr id="7" name="Slide Number Placeholder 6"/>
          <p:cNvSpPr>
            <a:spLocks noGrp="1"/>
          </p:cNvSpPr>
          <p:nvPr>
            <p:ph type="sldNum" sz="quarter" idx="12"/>
          </p:nvPr>
        </p:nvSpPr>
        <p:spPr/>
        <p:txBody>
          <a:bodyPr/>
          <a:lstStyle>
            <a:lvl1pPr>
              <a:defRPr/>
            </a:lvl1pPr>
          </a:lstStyle>
          <a:p>
            <a:fld id="{3289F0F6-C6EB-4FA4-85AF-A181031D9A19}" type="slidenum">
              <a:rPr lang="en-US"/>
              <a:pPr/>
              <a:t>‹#›</a:t>
            </a:fld>
            <a:endParaRPr lang="en-US"/>
          </a:p>
        </p:txBody>
      </p:sp>
    </p:spTree>
    <p:extLst>
      <p:ext uri="{BB962C8B-B14F-4D97-AF65-F5344CB8AC3E}">
        <p14:creationId xmlns:p14="http://schemas.microsoft.com/office/powerpoint/2010/main" val="1544997338"/>
      </p:ext>
    </p:extLst>
  </p:cSld>
  <p:clrMapOvr>
    <a:masterClrMapping/>
  </p:clrMapOvr>
  <p:transition spd="med">
    <p:wipe dir="d"/>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Mail merge II: Use the Ribbon and perform a complex mail merge</a:t>
            </a:r>
          </a:p>
        </p:txBody>
      </p:sp>
      <p:sp>
        <p:nvSpPr>
          <p:cNvPr id="7" name="Slide Number Placeholder 6"/>
          <p:cNvSpPr>
            <a:spLocks noGrp="1"/>
          </p:cNvSpPr>
          <p:nvPr>
            <p:ph type="sldNum" sz="quarter" idx="12"/>
          </p:nvPr>
        </p:nvSpPr>
        <p:spPr/>
        <p:txBody>
          <a:bodyPr/>
          <a:lstStyle>
            <a:lvl1pPr>
              <a:defRPr/>
            </a:lvl1pPr>
          </a:lstStyle>
          <a:p>
            <a:fld id="{836632DF-6308-4B6B-9277-25CDBD223042}" type="slidenum">
              <a:rPr lang="en-US"/>
              <a:pPr/>
              <a:t>‹#›</a:t>
            </a:fld>
            <a:endParaRPr lang="en-US"/>
          </a:p>
        </p:txBody>
      </p:sp>
    </p:spTree>
    <p:extLst>
      <p:ext uri="{BB962C8B-B14F-4D97-AF65-F5344CB8AC3E}">
        <p14:creationId xmlns:p14="http://schemas.microsoft.com/office/powerpoint/2010/main" val="3964126868"/>
      </p:ext>
    </p:extLst>
  </p:cSld>
  <p:clrMapOvr>
    <a:masterClrMapping/>
  </p:clrMapOvr>
  <p:transition spd="med">
    <p:wipe dir="d"/>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auto">
      <p:bgPr>
        <a:blipFill dpi="0" rotWithShape="0">
          <a:blip r:embed="rId16"/>
          <a:srcRect/>
          <a:stretch>
            <a:fillRect r="-16866"/>
          </a:stretch>
        </a:blipFill>
        <a:effectLst/>
      </p:bgPr>
    </p:bg>
    <p:spTree>
      <p:nvGrpSpPr>
        <p:cNvPr id="1" name=""/>
        <p:cNvGrpSpPr/>
        <p:nvPr/>
      </p:nvGrpSpPr>
      <p:grpSpPr>
        <a:xfrm>
          <a:off x="0" y="0"/>
          <a:ext cx="0" cy="0"/>
          <a:chOff x="0" y="0"/>
          <a:chExt cx="0" cy="0"/>
        </a:xfrm>
      </p:grpSpPr>
      <p:sp>
        <p:nvSpPr>
          <p:cNvPr id="3074" name="Rectangle 2"/>
          <p:cNvSpPr>
            <a:spLocks noChangeArrowheads="1"/>
          </p:cNvSpPr>
          <p:nvPr/>
        </p:nvSpPr>
        <p:spPr bwMode="auto">
          <a:xfrm>
            <a:off x="0" y="0"/>
            <a:ext cx="9144000" cy="657225"/>
          </a:xfrm>
          <a:prstGeom prst="rect">
            <a:avLst/>
          </a:prstGeom>
          <a:solidFill>
            <a:schemeClr val="tx1"/>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spcBef>
                <a:spcPct val="20000"/>
              </a:spcBef>
              <a:spcAft>
                <a:spcPct val="75000"/>
              </a:spcAft>
            </a:pPr>
            <a:endParaRPr lang="en-US" sz="2400" b="0">
              <a:solidFill>
                <a:schemeClr val="tx2"/>
              </a:solidFill>
            </a:endParaRPr>
          </a:p>
        </p:txBody>
      </p:sp>
      <p:sp>
        <p:nvSpPr>
          <p:cNvPr id="3075" name="Rectangle 3"/>
          <p:cNvSpPr>
            <a:spLocks noChangeArrowheads="1"/>
          </p:cNvSpPr>
          <p:nvPr/>
        </p:nvSpPr>
        <p:spPr bwMode="auto">
          <a:xfrm>
            <a:off x="0" y="6200775"/>
            <a:ext cx="9144000" cy="657225"/>
          </a:xfrm>
          <a:prstGeom prst="rect">
            <a:avLst/>
          </a:prstGeom>
          <a:solidFill>
            <a:schemeClr val="tx1"/>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spcBef>
                <a:spcPct val="20000"/>
              </a:spcBef>
              <a:spcAft>
                <a:spcPct val="75000"/>
              </a:spcAft>
            </a:pPr>
            <a:endParaRPr lang="en-US" sz="2400" b="0">
              <a:solidFill>
                <a:schemeClr val="tx2"/>
              </a:solidFill>
            </a:endParaRPr>
          </a:p>
        </p:txBody>
      </p:sp>
      <p:sp>
        <p:nvSpPr>
          <p:cNvPr id="3076" name="Rectangle 4"/>
          <p:cNvSpPr>
            <a:spLocks noGrp="1" noChangeArrowheads="1"/>
          </p:cNvSpPr>
          <p:nvPr>
            <p:ph type="body" idx="1"/>
          </p:nvPr>
        </p:nvSpPr>
        <p:spPr bwMode="auto">
          <a:xfrm>
            <a:off x="350838" y="914400"/>
            <a:ext cx="8431212" cy="5029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077" name="Rectangle 5"/>
          <p:cNvSpPr>
            <a:spLocks noGrp="1" noChangeArrowheads="1"/>
          </p:cNvSpPr>
          <p:nvPr>
            <p:ph type="title"/>
          </p:nvPr>
        </p:nvSpPr>
        <p:spPr bwMode="auto">
          <a:xfrm>
            <a:off x="214313" y="73025"/>
            <a:ext cx="8229600"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3078" name="Rectangle 6"/>
          <p:cNvSpPr>
            <a:spLocks noGrp="1" noChangeArrowheads="1"/>
          </p:cNvSpPr>
          <p:nvPr>
            <p:ph type="dt" sz="half" idx="2"/>
          </p:nvPr>
        </p:nvSpPr>
        <p:spPr bwMode="auto">
          <a:xfrm>
            <a:off x="457200" y="620077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1" compatLnSpc="1">
            <a:prstTxWarp prst="textNoShape">
              <a:avLst/>
            </a:prstTxWarp>
          </a:bodyPr>
          <a:lstStyle>
            <a:lvl1pPr>
              <a:defRPr sz="1600" b="0">
                <a:solidFill>
                  <a:srgbClr val="005AB4"/>
                </a:solidFill>
              </a:defRPr>
            </a:lvl1pPr>
          </a:lstStyle>
          <a:p>
            <a:endParaRPr lang="en-US"/>
          </a:p>
        </p:txBody>
      </p:sp>
      <p:sp>
        <p:nvSpPr>
          <p:cNvPr id="3079" name="Rectangle 7"/>
          <p:cNvSpPr>
            <a:spLocks noGrp="1" noChangeArrowheads="1"/>
          </p:cNvSpPr>
          <p:nvPr>
            <p:ph type="ftr" sz="quarter" idx="3"/>
          </p:nvPr>
        </p:nvSpPr>
        <p:spPr bwMode="auto">
          <a:xfrm>
            <a:off x="2717800" y="6334125"/>
            <a:ext cx="37084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1" compatLnSpc="1">
            <a:prstTxWarp prst="textNoShape">
              <a:avLst/>
            </a:prstTxWarp>
          </a:bodyPr>
          <a:lstStyle>
            <a:lvl1pPr algn="ctr">
              <a:defRPr sz="1600" b="0">
                <a:solidFill>
                  <a:srgbClr val="005AB4"/>
                </a:solidFill>
              </a:defRPr>
            </a:lvl1pPr>
          </a:lstStyle>
          <a:p>
            <a:r>
              <a:rPr lang="en-US"/>
              <a:t>Mail merge II: Use the Ribbon and perform a complex mail merge</a:t>
            </a:r>
          </a:p>
        </p:txBody>
      </p:sp>
      <p:sp>
        <p:nvSpPr>
          <p:cNvPr id="3080" name="Rectangle 8"/>
          <p:cNvSpPr>
            <a:spLocks noGrp="1" noChangeArrowheads="1"/>
          </p:cNvSpPr>
          <p:nvPr>
            <p:ph type="sldNum" sz="quarter" idx="4"/>
          </p:nvPr>
        </p:nvSpPr>
        <p:spPr bwMode="auto">
          <a:xfrm>
            <a:off x="6553200" y="620077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1" compatLnSpc="1">
            <a:prstTxWarp prst="textNoShape">
              <a:avLst/>
            </a:prstTxWarp>
          </a:bodyPr>
          <a:lstStyle>
            <a:lvl1pPr algn="r">
              <a:defRPr sz="1600" b="0">
                <a:solidFill>
                  <a:srgbClr val="005AB4"/>
                </a:solidFill>
              </a:defRPr>
            </a:lvl1pPr>
          </a:lstStyle>
          <a:p>
            <a:fld id="{948E99B4-C6E5-4709-8188-D5D612C89EF7}" type="slidenum">
              <a:rPr lang="en-US"/>
              <a:pPr/>
              <a:t>‹#›</a:t>
            </a:fld>
            <a:endParaRPr lang="en-US"/>
          </a:p>
        </p:txBody>
      </p:sp>
    </p:spTree>
  </p:cSld>
  <p:clrMap bg1="dk2" tx1="lt1" bg2="dk1" tx2="lt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 id="2147483661" r:id="rId12"/>
    <p:sldLayoutId id="2147483662" r:id="rId13"/>
    <p:sldLayoutId id="2147483665" r:id="rId14"/>
  </p:sldLayoutIdLst>
  <p:transition spd="med">
    <p:wipe dir="d"/>
  </p:transition>
  <p:hf sldNum="0" hdr="0" dt="0"/>
  <p:txStyles>
    <p:titleStyle>
      <a:lvl1pPr algn="l" rtl="0" eaLnBrk="1" fontAlgn="base" hangingPunct="1">
        <a:spcBef>
          <a:spcPct val="0"/>
        </a:spcBef>
        <a:spcAft>
          <a:spcPct val="0"/>
        </a:spcAft>
        <a:defRPr sz="3200">
          <a:solidFill>
            <a:srgbClr val="005AB4"/>
          </a:solidFill>
          <a:latin typeface="+mj-lt"/>
          <a:ea typeface="+mj-ea"/>
          <a:cs typeface="+mj-cs"/>
        </a:defRPr>
      </a:lvl1pPr>
      <a:lvl2pPr algn="l" rtl="0" eaLnBrk="1" fontAlgn="base" hangingPunct="1">
        <a:spcBef>
          <a:spcPct val="0"/>
        </a:spcBef>
        <a:spcAft>
          <a:spcPct val="0"/>
        </a:spcAft>
        <a:defRPr sz="3200">
          <a:solidFill>
            <a:srgbClr val="005AB4"/>
          </a:solidFill>
          <a:latin typeface="Arial" charset="0"/>
        </a:defRPr>
      </a:lvl2pPr>
      <a:lvl3pPr algn="l" rtl="0" eaLnBrk="1" fontAlgn="base" hangingPunct="1">
        <a:spcBef>
          <a:spcPct val="0"/>
        </a:spcBef>
        <a:spcAft>
          <a:spcPct val="0"/>
        </a:spcAft>
        <a:defRPr sz="3200">
          <a:solidFill>
            <a:srgbClr val="005AB4"/>
          </a:solidFill>
          <a:latin typeface="Arial" charset="0"/>
        </a:defRPr>
      </a:lvl3pPr>
      <a:lvl4pPr algn="l" rtl="0" eaLnBrk="1" fontAlgn="base" hangingPunct="1">
        <a:spcBef>
          <a:spcPct val="0"/>
        </a:spcBef>
        <a:spcAft>
          <a:spcPct val="0"/>
        </a:spcAft>
        <a:defRPr sz="3200">
          <a:solidFill>
            <a:srgbClr val="005AB4"/>
          </a:solidFill>
          <a:latin typeface="Arial" charset="0"/>
        </a:defRPr>
      </a:lvl4pPr>
      <a:lvl5pPr algn="l" rtl="0" eaLnBrk="1" fontAlgn="base" hangingPunct="1">
        <a:spcBef>
          <a:spcPct val="0"/>
        </a:spcBef>
        <a:spcAft>
          <a:spcPct val="0"/>
        </a:spcAft>
        <a:defRPr sz="3200">
          <a:solidFill>
            <a:srgbClr val="005AB4"/>
          </a:solidFill>
          <a:latin typeface="Arial" charset="0"/>
        </a:defRPr>
      </a:lvl5pPr>
      <a:lvl6pPr marL="457200" algn="l" rtl="0" eaLnBrk="1" fontAlgn="base" hangingPunct="1">
        <a:spcBef>
          <a:spcPct val="0"/>
        </a:spcBef>
        <a:spcAft>
          <a:spcPct val="0"/>
        </a:spcAft>
        <a:defRPr sz="3200">
          <a:solidFill>
            <a:srgbClr val="005AB4"/>
          </a:solidFill>
          <a:latin typeface="Arial" charset="0"/>
        </a:defRPr>
      </a:lvl6pPr>
      <a:lvl7pPr marL="914400" algn="l" rtl="0" eaLnBrk="1" fontAlgn="base" hangingPunct="1">
        <a:spcBef>
          <a:spcPct val="0"/>
        </a:spcBef>
        <a:spcAft>
          <a:spcPct val="0"/>
        </a:spcAft>
        <a:defRPr sz="3200">
          <a:solidFill>
            <a:srgbClr val="005AB4"/>
          </a:solidFill>
          <a:latin typeface="Arial" charset="0"/>
        </a:defRPr>
      </a:lvl7pPr>
      <a:lvl8pPr marL="1371600" algn="l" rtl="0" eaLnBrk="1" fontAlgn="base" hangingPunct="1">
        <a:spcBef>
          <a:spcPct val="0"/>
        </a:spcBef>
        <a:spcAft>
          <a:spcPct val="0"/>
        </a:spcAft>
        <a:defRPr sz="3200">
          <a:solidFill>
            <a:srgbClr val="005AB4"/>
          </a:solidFill>
          <a:latin typeface="Arial" charset="0"/>
        </a:defRPr>
      </a:lvl8pPr>
      <a:lvl9pPr marL="1828800" algn="l" rtl="0" eaLnBrk="1" fontAlgn="base" hangingPunct="1">
        <a:spcBef>
          <a:spcPct val="0"/>
        </a:spcBef>
        <a:spcAft>
          <a:spcPct val="0"/>
        </a:spcAft>
        <a:defRPr sz="3200">
          <a:solidFill>
            <a:srgbClr val="005AB4"/>
          </a:solidFill>
          <a:latin typeface="Arial" charset="0"/>
        </a:defRPr>
      </a:lvl9pPr>
    </p:titleStyle>
    <p:bodyStyle>
      <a:lvl1pPr marL="342900" indent="-342900" algn="l" rtl="0" eaLnBrk="1" fontAlgn="base" hangingPunct="1">
        <a:spcBef>
          <a:spcPct val="20000"/>
        </a:spcBef>
        <a:spcAft>
          <a:spcPct val="0"/>
        </a:spcAft>
        <a:defRPr sz="2000">
          <a:solidFill>
            <a:schemeClr val="tx1"/>
          </a:solidFill>
          <a:latin typeface="+mn-lt"/>
          <a:ea typeface="+mn-ea"/>
          <a:cs typeface="+mn-cs"/>
        </a:defRPr>
      </a:lvl1pPr>
      <a:lvl2pPr marL="742950" indent="-285750" algn="l" rtl="0" eaLnBrk="1" fontAlgn="base" hangingPunct="1">
        <a:spcBef>
          <a:spcPct val="20000"/>
        </a:spcBef>
        <a:spcAft>
          <a:spcPct val="0"/>
        </a:spcAft>
        <a:defRPr sz="2000">
          <a:solidFill>
            <a:schemeClr val="tx1"/>
          </a:solidFill>
          <a:latin typeface="+mn-lt"/>
        </a:defRPr>
      </a:lvl2pPr>
      <a:lvl3pPr marL="1143000" indent="-228600" algn="l" rtl="0" eaLnBrk="1" fontAlgn="base" hangingPunct="1">
        <a:spcBef>
          <a:spcPct val="20000"/>
        </a:spcBef>
        <a:spcAft>
          <a:spcPct val="0"/>
        </a:spcAft>
        <a:defRPr>
          <a:solidFill>
            <a:schemeClr val="tx1"/>
          </a:solidFill>
          <a:latin typeface="+mn-lt"/>
        </a:defRPr>
      </a:lvl3pPr>
      <a:lvl4pPr marL="1600200" indent="-228600" algn="l" rtl="0" eaLnBrk="1" fontAlgn="base" hangingPunct="1">
        <a:spcBef>
          <a:spcPct val="20000"/>
        </a:spcBef>
        <a:spcAft>
          <a:spcPct val="0"/>
        </a:spcAft>
        <a:defRPr sz="1600">
          <a:solidFill>
            <a:schemeClr val="tx1"/>
          </a:solidFill>
          <a:latin typeface="+mn-lt"/>
        </a:defRPr>
      </a:lvl4pPr>
      <a:lvl5pPr marL="2057400" indent="-228600" algn="l" rtl="0" eaLnBrk="1" fontAlgn="base" hangingPunct="1">
        <a:spcBef>
          <a:spcPct val="20000"/>
        </a:spcBef>
        <a:spcAft>
          <a:spcPct val="0"/>
        </a:spcAft>
        <a:defRPr sz="1400">
          <a:solidFill>
            <a:schemeClr val="tx1"/>
          </a:solidFill>
          <a:latin typeface="+mn-lt"/>
        </a:defRPr>
      </a:lvl5pPr>
      <a:lvl6pPr marL="2514600" indent="-228600" algn="l" rtl="0" eaLnBrk="1" fontAlgn="base" hangingPunct="1">
        <a:spcBef>
          <a:spcPct val="20000"/>
        </a:spcBef>
        <a:spcAft>
          <a:spcPct val="0"/>
        </a:spcAft>
        <a:defRPr sz="1400">
          <a:solidFill>
            <a:schemeClr val="tx1"/>
          </a:solidFill>
          <a:latin typeface="+mn-lt"/>
        </a:defRPr>
      </a:lvl6pPr>
      <a:lvl7pPr marL="2971800" indent="-228600" algn="l" rtl="0" eaLnBrk="1" fontAlgn="base" hangingPunct="1">
        <a:spcBef>
          <a:spcPct val="20000"/>
        </a:spcBef>
        <a:spcAft>
          <a:spcPct val="0"/>
        </a:spcAft>
        <a:defRPr sz="1400">
          <a:solidFill>
            <a:schemeClr val="tx1"/>
          </a:solidFill>
          <a:latin typeface="+mn-lt"/>
        </a:defRPr>
      </a:lvl7pPr>
      <a:lvl8pPr marL="3429000" indent="-228600" algn="l" rtl="0" eaLnBrk="1" fontAlgn="base" hangingPunct="1">
        <a:spcBef>
          <a:spcPct val="20000"/>
        </a:spcBef>
        <a:spcAft>
          <a:spcPct val="0"/>
        </a:spcAft>
        <a:defRPr sz="1400">
          <a:solidFill>
            <a:schemeClr val="tx1"/>
          </a:solidFill>
          <a:latin typeface="+mn-lt"/>
        </a:defRPr>
      </a:lvl8pPr>
      <a:lvl9pPr marL="3886200" indent="-228600" algn="l" rtl="0" eaLnBrk="1" fontAlgn="base" hangingPunct="1">
        <a:spcBef>
          <a:spcPct val="20000"/>
        </a:spcBef>
        <a:spcAft>
          <a:spcPct val="0"/>
        </a:spcAft>
        <a:defRPr sz="14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xml"/><Relationship Id="rId1" Type="http://schemas.openxmlformats.org/officeDocument/2006/relationships/control" Target="../activeX/activeX1.xml"/><Relationship Id="rId4" Type="http://schemas.openxmlformats.org/officeDocument/2006/relationships/image" Target="../media/image10.wmf"/></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3" Type="http://schemas.openxmlformats.org/officeDocument/2006/relationships/oleObject" Target="../embeddings/oleObject5.bin"/><Relationship Id="rId7" Type="http://schemas.openxmlformats.org/officeDocument/2006/relationships/image" Target="../media/image16.png"/><Relationship Id="rId2" Type="http://schemas.openxmlformats.org/officeDocument/2006/relationships/notesSlide" Target="../notesSlides/notesSlide17.xml"/><Relationship Id="rId1" Type="http://schemas.openxmlformats.org/officeDocument/2006/relationships/slideLayout" Target="../slideLayouts/slideLayout12.xml"/><Relationship Id="rId6" Type="http://schemas.openxmlformats.org/officeDocument/2006/relationships/image" Target="../media/image5.emf"/><Relationship Id="rId5" Type="http://schemas.openxmlformats.org/officeDocument/2006/relationships/oleObject" Target="../embeddings/oleObject6.bin"/><Relationship Id="rId4" Type="http://schemas.openxmlformats.org/officeDocument/2006/relationships/image" Target="../media/image4.emf"/></Relationships>
</file>

<file path=ppt/slides/_rels/slide19.xml.rels><?xml version="1.0" encoding="UTF-8" standalone="yes"?>
<Relationships xmlns="http://schemas.openxmlformats.org/package/2006/relationships"><Relationship Id="rId3" Type="http://schemas.openxmlformats.org/officeDocument/2006/relationships/hyperlink" Target="http://office.microsoft.com/training/training.aspx?AssetID=RP102798051033&amp;CTT=6&amp;Origin=RP102798181033" TargetMode="External"/><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4.xml"/><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8" Type="http://schemas.openxmlformats.org/officeDocument/2006/relationships/oleObject" Target="../embeddings/oleObject9.bin"/><Relationship Id="rId3" Type="http://schemas.openxmlformats.org/officeDocument/2006/relationships/image" Target="../media/image17.png"/><Relationship Id="rId7" Type="http://schemas.openxmlformats.org/officeDocument/2006/relationships/image" Target="../media/image5.emf"/><Relationship Id="rId2" Type="http://schemas.openxmlformats.org/officeDocument/2006/relationships/notesSlide" Target="../notesSlides/notesSlide25.xml"/><Relationship Id="rId1" Type="http://schemas.openxmlformats.org/officeDocument/2006/relationships/slideLayout" Target="../slideLayouts/slideLayout12.xml"/><Relationship Id="rId6" Type="http://schemas.openxmlformats.org/officeDocument/2006/relationships/oleObject" Target="../embeddings/oleObject8.bin"/><Relationship Id="rId5" Type="http://schemas.openxmlformats.org/officeDocument/2006/relationships/image" Target="../media/image4.emf"/><Relationship Id="rId4" Type="http://schemas.openxmlformats.org/officeDocument/2006/relationships/oleObject" Target="../embeddings/oleObject7.bin"/><Relationship Id="rId9" Type="http://schemas.openxmlformats.org/officeDocument/2006/relationships/image" Target="../media/image7.emf"/></Relationships>
</file>

<file path=ppt/slides/_rels/slide27.xml.rels><?xml version="1.0" encoding="UTF-8" standalone="yes"?>
<Relationships xmlns="http://schemas.openxmlformats.org/package/2006/relationships"><Relationship Id="rId3" Type="http://schemas.openxmlformats.org/officeDocument/2006/relationships/image" Target="../media/image17.png"/><Relationship Id="rId7" Type="http://schemas.openxmlformats.org/officeDocument/2006/relationships/image" Target="../media/image18.emf"/><Relationship Id="rId2" Type="http://schemas.openxmlformats.org/officeDocument/2006/relationships/notesSlide" Target="../notesSlides/notesSlide26.xml"/><Relationship Id="rId1" Type="http://schemas.openxmlformats.org/officeDocument/2006/relationships/slideLayout" Target="../slideLayouts/slideLayout12.xml"/><Relationship Id="rId6" Type="http://schemas.openxmlformats.org/officeDocument/2006/relationships/oleObject" Target="../embeddings/oleObject11.bin"/><Relationship Id="rId5" Type="http://schemas.openxmlformats.org/officeDocument/2006/relationships/image" Target="../media/image8.emf"/><Relationship Id="rId4" Type="http://schemas.openxmlformats.org/officeDocument/2006/relationships/oleObject" Target="../embeddings/oleObject10.bin"/></Relationships>
</file>

<file path=ppt/slides/_rels/slide28.xml.rels><?xml version="1.0" encoding="UTF-8" standalone="yes"?>
<Relationships xmlns="http://schemas.openxmlformats.org/package/2006/relationships"><Relationship Id="rId3" Type="http://schemas.openxmlformats.org/officeDocument/2006/relationships/image" Target="../media/image19.png"/><Relationship Id="rId7" Type="http://schemas.openxmlformats.org/officeDocument/2006/relationships/image" Target="../media/image5.emf"/><Relationship Id="rId2" Type="http://schemas.openxmlformats.org/officeDocument/2006/relationships/notesSlide" Target="../notesSlides/notesSlide27.xml"/><Relationship Id="rId1" Type="http://schemas.openxmlformats.org/officeDocument/2006/relationships/slideLayout" Target="../slideLayouts/slideLayout12.xml"/><Relationship Id="rId6" Type="http://schemas.openxmlformats.org/officeDocument/2006/relationships/oleObject" Target="../embeddings/oleObject13.bin"/><Relationship Id="rId5" Type="http://schemas.openxmlformats.org/officeDocument/2006/relationships/image" Target="../media/image4.emf"/><Relationship Id="rId4" Type="http://schemas.openxmlformats.org/officeDocument/2006/relationships/oleObject" Target="../embeddings/oleObject12.bin"/></Relationships>
</file>

<file path=ppt/slides/_rels/slide29.xml.rels><?xml version="1.0" encoding="UTF-8" standalone="yes"?>
<Relationships xmlns="http://schemas.openxmlformats.org/package/2006/relationships"><Relationship Id="rId3" Type="http://schemas.openxmlformats.org/officeDocument/2006/relationships/image" Target="../media/image20.png"/><Relationship Id="rId7" Type="http://schemas.openxmlformats.org/officeDocument/2006/relationships/image" Target="../media/image5.emf"/><Relationship Id="rId2" Type="http://schemas.openxmlformats.org/officeDocument/2006/relationships/notesSlide" Target="../notesSlides/notesSlide28.xml"/><Relationship Id="rId1" Type="http://schemas.openxmlformats.org/officeDocument/2006/relationships/slideLayout" Target="../slideLayouts/slideLayout12.xml"/><Relationship Id="rId6" Type="http://schemas.openxmlformats.org/officeDocument/2006/relationships/oleObject" Target="../embeddings/oleObject15.bin"/><Relationship Id="rId5" Type="http://schemas.openxmlformats.org/officeDocument/2006/relationships/image" Target="../media/image4.emf"/><Relationship Id="rId4" Type="http://schemas.openxmlformats.org/officeDocument/2006/relationships/oleObject" Target="../embeddings/oleObject14.bin"/></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9.xml"/><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3" Type="http://schemas.openxmlformats.org/officeDocument/2006/relationships/hyperlink" Target="http://office.microsoft.com/training/training.aspx?AssetID=RP102798061033&amp;CTT=6&amp;Origin=RP102798211033" TargetMode="External"/><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3.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3.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3.xml"/></Relationships>
</file>

<file path=ppt/slides/_rels/slide38.xml.rels><?xml version="1.0" encoding="UTF-8" standalone="yes"?>
<Relationships xmlns="http://schemas.openxmlformats.org/package/2006/relationships"><Relationship Id="rId3" Type="http://schemas.openxmlformats.org/officeDocument/2006/relationships/hyperlink" Target="http://office.microsoft.com/training/Training.aspx?AssetID=RP102798091033&amp;CTT=6&amp;Origin=RC102798041033" TargetMode="External"/><Relationship Id="rId2" Type="http://schemas.openxmlformats.org/officeDocument/2006/relationships/notesSlide" Target="../notesSlides/notesSlide37.xml"/><Relationship Id="rId1" Type="http://schemas.openxmlformats.org/officeDocument/2006/relationships/slideLayout" Target="../slideLayouts/slideLayout1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oleObject" Target="../embeddings/oleObject1.bin"/><Relationship Id="rId7"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12.xml"/><Relationship Id="rId6" Type="http://schemas.openxmlformats.org/officeDocument/2006/relationships/image" Target="../media/image5.emf"/><Relationship Id="rId5" Type="http://schemas.openxmlformats.org/officeDocument/2006/relationships/oleObject" Target="../embeddings/oleObject2.bin"/><Relationship Id="rId4" Type="http://schemas.openxmlformats.org/officeDocument/2006/relationships/image" Target="../media/image4.emf"/></Relationships>
</file>

<file path=ppt/slides/_rels/slide8.xml.rels><?xml version="1.0" encoding="UTF-8" standalone="yes"?>
<Relationships xmlns="http://schemas.openxmlformats.org/package/2006/relationships"><Relationship Id="rId3" Type="http://schemas.openxmlformats.org/officeDocument/2006/relationships/oleObject" Target="../embeddings/oleObject3.bin"/><Relationship Id="rId7" Type="http://schemas.openxmlformats.org/officeDocument/2006/relationships/image" Target="../media/image8.emf"/><Relationship Id="rId2" Type="http://schemas.openxmlformats.org/officeDocument/2006/relationships/notesSlide" Target="../notesSlides/notesSlide7.xml"/><Relationship Id="rId1" Type="http://schemas.openxmlformats.org/officeDocument/2006/relationships/slideLayout" Target="../slideLayouts/slideLayout12.xml"/><Relationship Id="rId6" Type="http://schemas.openxmlformats.org/officeDocument/2006/relationships/oleObject" Target="../embeddings/oleObject4.bin"/><Relationship Id="rId5" Type="http://schemas.openxmlformats.org/officeDocument/2006/relationships/image" Target="../media/image6.png"/><Relationship Id="rId4" Type="http://schemas.openxmlformats.org/officeDocument/2006/relationships/image" Target="../media/image7.emf"/></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55120638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ooter Placeholder 4"/>
          <p:cNvSpPr>
            <a:spLocks noGrp="1"/>
          </p:cNvSpPr>
          <p:nvPr>
            <p:ph type="ftr" sz="quarter" idx="11"/>
          </p:nvPr>
        </p:nvSpPr>
        <p:spPr/>
        <p:txBody>
          <a:bodyPr/>
          <a:lstStyle/>
          <a:p>
            <a:r>
              <a:rPr lang="en-US"/>
              <a:t>Mail merge II: Use the Ribbon and perform a complex mail merge</a:t>
            </a:r>
          </a:p>
        </p:txBody>
      </p:sp>
      <p:sp>
        <p:nvSpPr>
          <p:cNvPr id="182274" name="Rectangle 2"/>
          <p:cNvSpPr>
            <a:spLocks noGrp="1" noChangeArrowheads="1"/>
          </p:cNvSpPr>
          <p:nvPr>
            <p:ph type="title"/>
          </p:nvPr>
        </p:nvSpPr>
        <p:spPr/>
        <p:txBody>
          <a:bodyPr/>
          <a:lstStyle/>
          <a:p>
            <a:r>
              <a:rPr lang="en-US"/>
              <a:t>Step 2: Select the recipients</a:t>
            </a:r>
            <a:endParaRPr lang="en-US">
              <a:solidFill>
                <a:srgbClr val="FF0000"/>
              </a:solidFill>
            </a:endParaRPr>
          </a:p>
        </p:txBody>
      </p:sp>
      <p:sp>
        <p:nvSpPr>
          <p:cNvPr id="182275" name="Rectangle 3"/>
          <p:cNvSpPr>
            <a:spLocks noChangeArrowheads="1"/>
          </p:cNvSpPr>
          <p:nvPr/>
        </p:nvSpPr>
        <p:spPr bwMode="auto">
          <a:xfrm>
            <a:off x="6119813" y="854075"/>
            <a:ext cx="2744787" cy="2960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spcBef>
                <a:spcPct val="20000"/>
              </a:spcBef>
              <a:spcAft>
                <a:spcPct val="75000"/>
              </a:spcAft>
            </a:pPr>
            <a:r>
              <a:rPr lang="en-US" sz="2000" b="0"/>
              <a:t>Next you connect to your recipient list by clicking </a:t>
            </a:r>
            <a:r>
              <a:rPr lang="en-US" sz="2000"/>
              <a:t>Select Recipients</a:t>
            </a:r>
            <a:r>
              <a:rPr lang="en-US" sz="2000" b="0"/>
              <a:t>. You can type a new recipient list, browse to select an existing list, or select your Outlook Contacts.</a:t>
            </a:r>
          </a:p>
        </p:txBody>
      </p:sp>
      <p:sp>
        <p:nvSpPr>
          <p:cNvPr id="182276" name="Rectangle 4"/>
          <p:cNvSpPr>
            <a:spLocks noChangeArrowheads="1"/>
          </p:cNvSpPr>
          <p:nvPr/>
        </p:nvSpPr>
        <p:spPr bwMode="auto">
          <a:xfrm>
            <a:off x="339725" y="4462463"/>
            <a:ext cx="5864225" cy="16875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spcBef>
                <a:spcPct val="20000"/>
              </a:spcBef>
              <a:spcAft>
                <a:spcPct val="75000"/>
              </a:spcAft>
            </a:pPr>
            <a:r>
              <a:rPr lang="en-US" b="0">
                <a:solidFill>
                  <a:srgbClr val="FFCC00"/>
                </a:solidFill>
              </a:rPr>
              <a:t>When you browse to an existing list, Word will first look in the folder, </a:t>
            </a:r>
            <a:r>
              <a:rPr lang="en-US">
                <a:solidFill>
                  <a:srgbClr val="FFCC00"/>
                </a:solidFill>
              </a:rPr>
              <a:t>My Data Sources</a:t>
            </a:r>
            <a:r>
              <a:rPr lang="en-US" b="0">
                <a:solidFill>
                  <a:srgbClr val="FFCC00"/>
                </a:solidFill>
              </a:rPr>
              <a:t>, a convenient place to keep your recipient list because it opens first. When you select the file you want to use for your recipient list and click </a:t>
            </a:r>
            <a:r>
              <a:rPr lang="en-US">
                <a:solidFill>
                  <a:srgbClr val="FFCC00"/>
                </a:solidFill>
              </a:rPr>
              <a:t>OK</a:t>
            </a:r>
            <a:r>
              <a:rPr lang="en-US" b="0">
                <a:solidFill>
                  <a:srgbClr val="FFCC00"/>
                </a:solidFill>
              </a:rPr>
              <a:t>, you’ve connected your document to the list.</a:t>
            </a:r>
          </a:p>
        </p:txBody>
      </p:sp>
      <p:sp>
        <p:nvSpPr>
          <p:cNvPr id="182277" name="Line 5"/>
          <p:cNvSpPr>
            <a:spLocks noChangeShapeType="1"/>
          </p:cNvSpPr>
          <p:nvPr/>
        </p:nvSpPr>
        <p:spPr bwMode="auto">
          <a:xfrm>
            <a:off x="339725" y="3951288"/>
            <a:ext cx="8413750"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82278" name="Rectangle 6"/>
          <p:cNvSpPr>
            <a:spLocks noChangeArrowheads="1"/>
          </p:cNvSpPr>
          <p:nvPr/>
        </p:nvSpPr>
        <p:spPr bwMode="auto">
          <a:xfrm>
            <a:off x="339725" y="4035425"/>
            <a:ext cx="58642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20000"/>
              </a:spcBef>
              <a:spcAft>
                <a:spcPct val="75000"/>
              </a:spcAft>
            </a:pPr>
            <a:r>
              <a:rPr lang="en-US" sz="1400" b="0">
                <a:solidFill>
                  <a:srgbClr val="FFCC00"/>
                </a:solidFill>
              </a:rPr>
              <a:t>Animation: Right-click, and click </a:t>
            </a:r>
            <a:r>
              <a:rPr lang="en-US" sz="1400">
                <a:solidFill>
                  <a:srgbClr val="FFCC00"/>
                </a:solidFill>
              </a:rPr>
              <a:t>Play</a:t>
            </a:r>
            <a:r>
              <a:rPr lang="en-US" sz="1400" b="0">
                <a:solidFill>
                  <a:srgbClr val="FFCC00"/>
                </a:solidFill>
              </a:rPr>
              <a:t>.</a:t>
            </a:r>
          </a:p>
        </p:txBody>
      </p:sp>
    </p:spTree>
    <p:controls>
      <mc:AlternateContent xmlns:mc="http://schemas.openxmlformats.org/markup-compatibility/2006">
        <mc:Choice xmlns:v="urn:schemas-microsoft-com:vml" Requires="v">
          <p:control r:id="rId1" imgW="5715000" imgH="2927520"/>
        </mc:Choice>
        <mc:Fallback>
          <p:control r:id="rId1" imgW="5715000" imgH="2927520">
            <p:pic>
              <p:nvPicPr>
                <p:cNvPr id="2" name="ShockwaveFlash1"/>
                <p:cNvPicPr preferRelativeResize="0">
                  <a:picLocks noChangeArrowheads="1" noChangeShapeType="1"/>
                </p:cNvPicPr>
                <p:nvPr/>
              </p:nvPicPr>
              <p:blipFill>
                <a:blip r:embed="rId4"/>
                <a:srcRect/>
                <a:stretch>
                  <a:fillRect/>
                </a:stretch>
              </p:blipFill>
              <p:spPr bwMode="auto">
                <a:xfrm>
                  <a:off x="304800" y="914400"/>
                  <a:ext cx="5715000" cy="2927350"/>
                </a:xfrm>
                <a:prstGeom prst="rect">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9525">
                      <a:no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ontrol>
        </mc:Fallback>
      </mc:AlternateContent>
    </p:controls>
  </p:cSld>
  <p:clrMapOvr>
    <a:masterClrMapping/>
  </p:clrMapOvr>
  <p:transition spd="med">
    <p:wipe di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2" presetClass="entr" presetSubtype="1" fill="hold" grpId="0" nodeType="clickEffect">
                                  <p:stCondLst>
                                    <p:cond delay="0"/>
                                  </p:stCondLst>
                                  <p:childTnLst>
                                    <p:set>
                                      <p:cBhvr>
                                        <p:cTn id="6" dur="1" fill="hold">
                                          <p:stCondLst>
                                            <p:cond delay="0"/>
                                          </p:stCondLst>
                                        </p:cTn>
                                        <p:tgtEl>
                                          <p:spTgt spid="182275"/>
                                        </p:tgtEl>
                                        <p:attrNameLst>
                                          <p:attrName>style.visibility</p:attrName>
                                        </p:attrNameLst>
                                      </p:cBhvr>
                                      <p:to>
                                        <p:strVal val="visible"/>
                                      </p:to>
                                    </p:set>
                                    <p:animEffect transition="in" filter="slide(fromTop)">
                                      <p:cBhvr>
                                        <p:cTn id="7" dur="500"/>
                                        <p:tgtEl>
                                          <p:spTgt spid="182275"/>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2" presetClass="entr" presetSubtype="8" fill="hold" grpId="0" nodeType="clickEffect">
                                  <p:stCondLst>
                                    <p:cond delay="0"/>
                                  </p:stCondLst>
                                  <p:childTnLst>
                                    <p:set>
                                      <p:cBhvr>
                                        <p:cTn id="11" dur="1" fill="hold">
                                          <p:stCondLst>
                                            <p:cond delay="0"/>
                                          </p:stCondLst>
                                        </p:cTn>
                                        <p:tgtEl>
                                          <p:spTgt spid="182276">
                                            <p:txEl>
                                              <p:pRg st="0" end="0"/>
                                            </p:txEl>
                                          </p:spTgt>
                                        </p:tgtEl>
                                        <p:attrNameLst>
                                          <p:attrName>style.visibility</p:attrName>
                                        </p:attrNameLst>
                                      </p:cBhvr>
                                      <p:to>
                                        <p:strVal val="visible"/>
                                      </p:to>
                                    </p:set>
                                    <p:animEffect transition="in" filter="slide(fromLeft)">
                                      <p:cBhvr>
                                        <p:cTn id="12" dur="500"/>
                                        <p:tgtEl>
                                          <p:spTgt spid="18227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2275" grpId="0" autoUpdateAnimBg="0"/>
      <p:bldP spid="182276" grpId="0" build="p"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 name="Footer Placeholder 4"/>
          <p:cNvSpPr>
            <a:spLocks noGrp="1"/>
          </p:cNvSpPr>
          <p:nvPr>
            <p:ph type="ftr" sz="quarter" idx="11"/>
          </p:nvPr>
        </p:nvSpPr>
        <p:spPr/>
        <p:txBody>
          <a:bodyPr/>
          <a:lstStyle/>
          <a:p>
            <a:r>
              <a:rPr lang="en-US"/>
              <a:t>Mail merge II: Use the Ribbon and perform a complex mail merge</a:t>
            </a:r>
          </a:p>
        </p:txBody>
      </p:sp>
      <p:sp>
        <p:nvSpPr>
          <p:cNvPr id="184322" name="Rectangle 2"/>
          <p:cNvSpPr>
            <a:spLocks noGrp="1" noChangeArrowheads="1"/>
          </p:cNvSpPr>
          <p:nvPr>
            <p:ph type="title"/>
          </p:nvPr>
        </p:nvSpPr>
        <p:spPr/>
        <p:txBody>
          <a:bodyPr/>
          <a:lstStyle/>
          <a:p>
            <a:r>
              <a:rPr lang="en-US"/>
              <a:t>Step 2: Select the recipients</a:t>
            </a:r>
          </a:p>
        </p:txBody>
      </p:sp>
      <p:sp>
        <p:nvSpPr>
          <p:cNvPr id="184323" name="Rectangle 3"/>
          <p:cNvSpPr>
            <a:spLocks noChangeArrowheads="1"/>
          </p:cNvSpPr>
          <p:nvPr/>
        </p:nvSpPr>
        <p:spPr bwMode="auto">
          <a:xfrm>
            <a:off x="6119813" y="854075"/>
            <a:ext cx="2744787" cy="2960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spcBef>
                <a:spcPct val="20000"/>
              </a:spcBef>
              <a:spcAft>
                <a:spcPct val="75000"/>
              </a:spcAft>
            </a:pPr>
            <a:r>
              <a:rPr lang="en-US" sz="2000" b="0"/>
              <a:t>Next you connect to your recipient list by clicking </a:t>
            </a:r>
            <a:r>
              <a:rPr lang="en-US" sz="2000"/>
              <a:t>Select Recipients</a:t>
            </a:r>
            <a:r>
              <a:rPr lang="en-US" sz="2000" b="0"/>
              <a:t>. You can type a new recipient list, browse to select an existing list, or select your Outlook Contacts.</a:t>
            </a:r>
          </a:p>
        </p:txBody>
      </p:sp>
      <p:sp>
        <p:nvSpPr>
          <p:cNvPr id="184324" name="Line 4"/>
          <p:cNvSpPr>
            <a:spLocks noChangeShapeType="1"/>
          </p:cNvSpPr>
          <p:nvPr/>
        </p:nvSpPr>
        <p:spPr bwMode="auto">
          <a:xfrm>
            <a:off x="339725" y="3951288"/>
            <a:ext cx="8413750"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84326" name="Rectangle 6"/>
          <p:cNvSpPr>
            <a:spLocks noChangeArrowheads="1"/>
          </p:cNvSpPr>
          <p:nvPr/>
        </p:nvSpPr>
        <p:spPr bwMode="auto">
          <a:xfrm>
            <a:off x="277813" y="3994150"/>
            <a:ext cx="5864225" cy="2005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spcBef>
                <a:spcPct val="20000"/>
              </a:spcBef>
              <a:spcAft>
                <a:spcPct val="75000"/>
              </a:spcAft>
            </a:pPr>
            <a:r>
              <a:rPr lang="en-US" b="0">
                <a:solidFill>
                  <a:srgbClr val="FFCC00"/>
                </a:solidFill>
              </a:rPr>
              <a:t>When you browse to an existing list, Word will first look in the folder, </a:t>
            </a:r>
            <a:r>
              <a:rPr lang="en-US">
                <a:solidFill>
                  <a:srgbClr val="FFCC00"/>
                </a:solidFill>
              </a:rPr>
              <a:t>My Data Sources</a:t>
            </a:r>
            <a:r>
              <a:rPr lang="en-US" b="0">
                <a:solidFill>
                  <a:srgbClr val="FFCC00"/>
                </a:solidFill>
              </a:rPr>
              <a:t>, a convenient place to keep your recipient list because it opens first. </a:t>
            </a:r>
          </a:p>
          <a:p>
            <a:pPr>
              <a:spcBef>
                <a:spcPct val="20000"/>
              </a:spcBef>
              <a:spcAft>
                <a:spcPct val="75000"/>
              </a:spcAft>
            </a:pPr>
            <a:r>
              <a:rPr lang="en-US" b="0">
                <a:solidFill>
                  <a:srgbClr val="FFCC00"/>
                </a:solidFill>
              </a:rPr>
              <a:t>When you select the file you want to use for your recipient list and click </a:t>
            </a:r>
            <a:r>
              <a:rPr lang="en-US">
                <a:solidFill>
                  <a:srgbClr val="FFCC00"/>
                </a:solidFill>
              </a:rPr>
              <a:t>OK</a:t>
            </a:r>
            <a:r>
              <a:rPr lang="en-US" b="0">
                <a:solidFill>
                  <a:srgbClr val="FFCC00"/>
                </a:solidFill>
              </a:rPr>
              <a:t>, you’ve connected your document to the list.</a:t>
            </a:r>
          </a:p>
        </p:txBody>
      </p:sp>
      <p:pic>
        <p:nvPicPr>
          <p:cNvPr id="184327" name="Picture 7" descr="Select Recipients command with Use Existing List option selected"/>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a:xfrm>
            <a:off x="350838" y="939800"/>
            <a:ext cx="5651500" cy="284956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transition spd="med">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1" fill="hold" nodeType="afterEffect">
                                  <p:stCondLst>
                                    <p:cond delay="0"/>
                                  </p:stCondLst>
                                  <p:childTnLst>
                                    <p:set>
                                      <p:cBhvr>
                                        <p:cTn id="6" dur="1" fill="hold">
                                          <p:stCondLst>
                                            <p:cond delay="0"/>
                                          </p:stCondLst>
                                        </p:cTn>
                                        <p:tgtEl>
                                          <p:spTgt spid="184327"/>
                                        </p:tgtEl>
                                        <p:attrNameLst>
                                          <p:attrName>style.visibility</p:attrName>
                                        </p:attrNameLst>
                                      </p:cBhvr>
                                      <p:to>
                                        <p:strVal val="visible"/>
                                      </p:to>
                                    </p:set>
                                    <p:animEffect transition="in" filter="slide(fromTop)">
                                      <p:cBhvr>
                                        <p:cTn id="7" dur="500"/>
                                        <p:tgtEl>
                                          <p:spTgt spid="184327"/>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2" presetClass="entr" presetSubtype="1" fill="hold" grpId="0" nodeType="clickEffect">
                                  <p:stCondLst>
                                    <p:cond delay="0"/>
                                  </p:stCondLst>
                                  <p:childTnLst>
                                    <p:set>
                                      <p:cBhvr>
                                        <p:cTn id="11" dur="1" fill="hold">
                                          <p:stCondLst>
                                            <p:cond delay="0"/>
                                          </p:stCondLst>
                                        </p:cTn>
                                        <p:tgtEl>
                                          <p:spTgt spid="184323"/>
                                        </p:tgtEl>
                                        <p:attrNameLst>
                                          <p:attrName>style.visibility</p:attrName>
                                        </p:attrNameLst>
                                      </p:cBhvr>
                                      <p:to>
                                        <p:strVal val="visible"/>
                                      </p:to>
                                    </p:set>
                                    <p:animEffect transition="in" filter="slide(fromTop)">
                                      <p:cBhvr>
                                        <p:cTn id="12" dur="500"/>
                                        <p:tgtEl>
                                          <p:spTgt spid="184323"/>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2" presetClass="entr" presetSubtype="8" fill="hold" grpId="0" nodeType="clickEffect">
                                  <p:stCondLst>
                                    <p:cond delay="0"/>
                                  </p:stCondLst>
                                  <p:childTnLst>
                                    <p:set>
                                      <p:cBhvr>
                                        <p:cTn id="16" dur="1" fill="hold">
                                          <p:stCondLst>
                                            <p:cond delay="0"/>
                                          </p:stCondLst>
                                        </p:cTn>
                                        <p:tgtEl>
                                          <p:spTgt spid="184326">
                                            <p:txEl>
                                              <p:pRg st="0" end="0"/>
                                            </p:txEl>
                                          </p:spTgt>
                                        </p:tgtEl>
                                        <p:attrNameLst>
                                          <p:attrName>style.visibility</p:attrName>
                                        </p:attrNameLst>
                                      </p:cBhvr>
                                      <p:to>
                                        <p:strVal val="visible"/>
                                      </p:to>
                                    </p:set>
                                    <p:animEffect transition="in" filter="slide(fromLeft)">
                                      <p:cBhvr>
                                        <p:cTn id="17" dur="500"/>
                                        <p:tgtEl>
                                          <p:spTgt spid="184326">
                                            <p:txEl>
                                              <p:pRg st="0" end="0"/>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2" presetClass="entr" presetSubtype="8" fill="hold" grpId="0" nodeType="clickEffect">
                                  <p:stCondLst>
                                    <p:cond delay="0"/>
                                  </p:stCondLst>
                                  <p:childTnLst>
                                    <p:set>
                                      <p:cBhvr>
                                        <p:cTn id="21" dur="1" fill="hold">
                                          <p:stCondLst>
                                            <p:cond delay="0"/>
                                          </p:stCondLst>
                                        </p:cTn>
                                        <p:tgtEl>
                                          <p:spTgt spid="184326">
                                            <p:txEl>
                                              <p:pRg st="1" end="1"/>
                                            </p:txEl>
                                          </p:spTgt>
                                        </p:tgtEl>
                                        <p:attrNameLst>
                                          <p:attrName>style.visibility</p:attrName>
                                        </p:attrNameLst>
                                      </p:cBhvr>
                                      <p:to>
                                        <p:strVal val="visible"/>
                                      </p:to>
                                    </p:set>
                                    <p:animEffect transition="in" filter="slide(fromLeft)">
                                      <p:cBhvr>
                                        <p:cTn id="22" dur="500"/>
                                        <p:tgtEl>
                                          <p:spTgt spid="184326">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23" grpId="0" autoUpdateAnimBg="0"/>
      <p:bldP spid="184326" grpId="0" build="p"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 name="Footer Placeholder 5"/>
          <p:cNvSpPr>
            <a:spLocks noGrp="1"/>
          </p:cNvSpPr>
          <p:nvPr>
            <p:ph type="ftr" sz="quarter" idx="11"/>
          </p:nvPr>
        </p:nvSpPr>
        <p:spPr/>
        <p:txBody>
          <a:bodyPr/>
          <a:lstStyle/>
          <a:p>
            <a:r>
              <a:rPr lang="en-US"/>
              <a:t>Mail merge II: Use the Ribbon and perform a complex mail merge</a:t>
            </a:r>
          </a:p>
        </p:txBody>
      </p:sp>
      <p:sp>
        <p:nvSpPr>
          <p:cNvPr id="186370" name="Rectangle 2"/>
          <p:cNvSpPr>
            <a:spLocks noGrp="1" noChangeArrowheads="1"/>
          </p:cNvSpPr>
          <p:nvPr>
            <p:ph type="title"/>
          </p:nvPr>
        </p:nvSpPr>
        <p:spPr>
          <a:xfrm>
            <a:off x="211138" y="73025"/>
            <a:ext cx="8027987" cy="614363"/>
          </a:xfrm>
        </p:spPr>
        <p:txBody>
          <a:bodyPr/>
          <a:lstStyle/>
          <a:p>
            <a:r>
              <a:rPr lang="en-US"/>
              <a:t>Step 3: Insert fields</a:t>
            </a:r>
          </a:p>
        </p:txBody>
      </p:sp>
      <p:sp>
        <p:nvSpPr>
          <p:cNvPr id="186371" name="Rectangle 3"/>
          <p:cNvSpPr>
            <a:spLocks noChangeArrowheads="1"/>
          </p:cNvSpPr>
          <p:nvPr/>
        </p:nvSpPr>
        <p:spPr bwMode="auto">
          <a:xfrm>
            <a:off x="6119813" y="854075"/>
            <a:ext cx="2744787" cy="2960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spcBef>
                <a:spcPct val="20000"/>
              </a:spcBef>
              <a:spcAft>
                <a:spcPct val="75000"/>
              </a:spcAft>
            </a:pPr>
            <a:r>
              <a:rPr lang="en-US" sz="2000" b="0"/>
              <a:t>You’ve probably written the text that will be the same in every copy of your merge document, so this step is where you can add the </a:t>
            </a:r>
            <a:r>
              <a:rPr lang="en-US" sz="2000"/>
              <a:t>Address Block</a:t>
            </a:r>
            <a:r>
              <a:rPr lang="en-US" sz="2000" b="0"/>
              <a:t> or </a:t>
            </a:r>
            <a:r>
              <a:rPr lang="en-US" sz="2000"/>
              <a:t>Greeting Line</a:t>
            </a:r>
            <a:r>
              <a:rPr lang="en-US" sz="2000" b="0"/>
              <a:t> fields. </a:t>
            </a:r>
          </a:p>
        </p:txBody>
      </p:sp>
      <p:sp>
        <p:nvSpPr>
          <p:cNvPr id="186373" name="Rectangle 5"/>
          <p:cNvSpPr>
            <a:spLocks noChangeArrowheads="1"/>
          </p:cNvSpPr>
          <p:nvPr/>
        </p:nvSpPr>
        <p:spPr bwMode="auto">
          <a:xfrm>
            <a:off x="277813" y="3994150"/>
            <a:ext cx="5926137" cy="14589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spcBef>
                <a:spcPct val="20000"/>
              </a:spcBef>
              <a:spcAft>
                <a:spcPct val="75000"/>
              </a:spcAft>
            </a:pPr>
            <a:r>
              <a:rPr lang="en-US" b="0">
                <a:solidFill>
                  <a:srgbClr val="FFCC00"/>
                </a:solidFill>
              </a:rPr>
              <a:t>Or, click </a:t>
            </a:r>
            <a:r>
              <a:rPr lang="en-US">
                <a:solidFill>
                  <a:srgbClr val="FFCC00"/>
                </a:solidFill>
              </a:rPr>
              <a:t>Insert Merge Field</a:t>
            </a:r>
            <a:r>
              <a:rPr lang="en-US" b="0">
                <a:solidFill>
                  <a:srgbClr val="FFCC00"/>
                </a:solidFill>
              </a:rPr>
              <a:t> to add any other information from your recipient list that you want.</a:t>
            </a:r>
          </a:p>
          <a:p>
            <a:pPr>
              <a:spcBef>
                <a:spcPct val="20000"/>
              </a:spcBef>
              <a:spcAft>
                <a:spcPct val="75000"/>
              </a:spcAft>
            </a:pPr>
            <a:r>
              <a:rPr lang="en-US" b="0">
                <a:solidFill>
                  <a:srgbClr val="FFCC00"/>
                </a:solidFill>
              </a:rPr>
              <a:t>The picture shows an example of the </a:t>
            </a:r>
            <a:r>
              <a:rPr lang="en-US">
                <a:solidFill>
                  <a:srgbClr val="FFCC00"/>
                </a:solidFill>
              </a:rPr>
              <a:t>Address Block </a:t>
            </a:r>
            <a:r>
              <a:rPr lang="en-US" b="0">
                <a:solidFill>
                  <a:srgbClr val="FFCC00"/>
                </a:solidFill>
              </a:rPr>
              <a:t>field in the </a:t>
            </a:r>
            <a:r>
              <a:rPr lang="en-US">
                <a:solidFill>
                  <a:srgbClr val="FFCC00"/>
                </a:solidFill>
              </a:rPr>
              <a:t>Write &amp; Insert Fields </a:t>
            </a:r>
            <a:r>
              <a:rPr lang="en-US" b="0">
                <a:solidFill>
                  <a:srgbClr val="FFCC00"/>
                </a:solidFill>
              </a:rPr>
              <a:t>group.</a:t>
            </a:r>
          </a:p>
        </p:txBody>
      </p:sp>
      <p:sp>
        <p:nvSpPr>
          <p:cNvPr id="186375" name="Line 7"/>
          <p:cNvSpPr>
            <a:spLocks noChangeShapeType="1"/>
          </p:cNvSpPr>
          <p:nvPr/>
        </p:nvSpPr>
        <p:spPr bwMode="auto">
          <a:xfrm>
            <a:off x="339725" y="3951288"/>
            <a:ext cx="8413750"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pic>
        <p:nvPicPr>
          <p:cNvPr id="186376" name="Picture 8" descr="Inserting Address Block"/>
          <p:cNvPicPr>
            <a:picLocks noGrp="1" noChangeAspect="1" noChangeArrowheads="1"/>
          </p:cNvPicPr>
          <p:nvPr>
            <p:ph sz="half" idx="1"/>
          </p:nvPr>
        </p:nvPicPr>
        <p:blipFill>
          <a:blip r:embed="rId3">
            <a:extLst>
              <a:ext uri="{28A0092B-C50C-407E-A947-70E740481C1C}">
                <a14:useLocalDpi xmlns:a14="http://schemas.microsoft.com/office/drawing/2010/main" val="0"/>
              </a:ext>
            </a:extLst>
          </a:blip>
          <a:srcRect/>
          <a:stretch>
            <a:fillRect/>
          </a:stretch>
        </p:blipFill>
        <p:spPr>
          <a:xfrm>
            <a:off x="339725" y="933450"/>
            <a:ext cx="5662613" cy="28543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transition spd="med">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1" fill="hold" nodeType="afterEffect">
                                  <p:stCondLst>
                                    <p:cond delay="0"/>
                                  </p:stCondLst>
                                  <p:childTnLst>
                                    <p:set>
                                      <p:cBhvr>
                                        <p:cTn id="6" dur="1" fill="hold">
                                          <p:stCondLst>
                                            <p:cond delay="0"/>
                                          </p:stCondLst>
                                        </p:cTn>
                                        <p:tgtEl>
                                          <p:spTgt spid="186376"/>
                                        </p:tgtEl>
                                        <p:attrNameLst>
                                          <p:attrName>style.visibility</p:attrName>
                                        </p:attrNameLst>
                                      </p:cBhvr>
                                      <p:to>
                                        <p:strVal val="visible"/>
                                      </p:to>
                                    </p:set>
                                    <p:animEffect transition="in" filter="slide(fromTop)">
                                      <p:cBhvr>
                                        <p:cTn id="7" dur="500"/>
                                        <p:tgtEl>
                                          <p:spTgt spid="186376"/>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2" presetClass="entr" presetSubtype="1" fill="hold" grpId="0" nodeType="clickEffect">
                                  <p:stCondLst>
                                    <p:cond delay="0"/>
                                  </p:stCondLst>
                                  <p:childTnLst>
                                    <p:set>
                                      <p:cBhvr>
                                        <p:cTn id="11" dur="1" fill="hold">
                                          <p:stCondLst>
                                            <p:cond delay="0"/>
                                          </p:stCondLst>
                                        </p:cTn>
                                        <p:tgtEl>
                                          <p:spTgt spid="186371">
                                            <p:txEl>
                                              <p:pRg st="0" end="0"/>
                                            </p:txEl>
                                          </p:spTgt>
                                        </p:tgtEl>
                                        <p:attrNameLst>
                                          <p:attrName>style.visibility</p:attrName>
                                        </p:attrNameLst>
                                      </p:cBhvr>
                                      <p:to>
                                        <p:strVal val="visible"/>
                                      </p:to>
                                    </p:set>
                                    <p:animEffect transition="in" filter="slide(fromTop)">
                                      <p:cBhvr>
                                        <p:cTn id="12" dur="500"/>
                                        <p:tgtEl>
                                          <p:spTgt spid="186371">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2" presetClass="entr" presetSubtype="8" fill="hold" grpId="0" nodeType="clickEffect">
                                  <p:stCondLst>
                                    <p:cond delay="0"/>
                                  </p:stCondLst>
                                  <p:childTnLst>
                                    <p:set>
                                      <p:cBhvr>
                                        <p:cTn id="16" dur="1" fill="hold">
                                          <p:stCondLst>
                                            <p:cond delay="0"/>
                                          </p:stCondLst>
                                        </p:cTn>
                                        <p:tgtEl>
                                          <p:spTgt spid="186373">
                                            <p:txEl>
                                              <p:pRg st="0" end="0"/>
                                            </p:txEl>
                                          </p:spTgt>
                                        </p:tgtEl>
                                        <p:attrNameLst>
                                          <p:attrName>style.visibility</p:attrName>
                                        </p:attrNameLst>
                                      </p:cBhvr>
                                      <p:to>
                                        <p:strVal val="visible"/>
                                      </p:to>
                                    </p:set>
                                    <p:animEffect transition="in" filter="slide(fromLeft)">
                                      <p:cBhvr>
                                        <p:cTn id="17" dur="500"/>
                                        <p:tgtEl>
                                          <p:spTgt spid="186373">
                                            <p:txEl>
                                              <p:pRg st="0" end="0"/>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2" presetClass="entr" presetSubtype="8" fill="hold" grpId="0" nodeType="clickEffect">
                                  <p:stCondLst>
                                    <p:cond delay="0"/>
                                  </p:stCondLst>
                                  <p:childTnLst>
                                    <p:set>
                                      <p:cBhvr>
                                        <p:cTn id="21" dur="1" fill="hold">
                                          <p:stCondLst>
                                            <p:cond delay="0"/>
                                          </p:stCondLst>
                                        </p:cTn>
                                        <p:tgtEl>
                                          <p:spTgt spid="186373">
                                            <p:txEl>
                                              <p:pRg st="1" end="1"/>
                                            </p:txEl>
                                          </p:spTgt>
                                        </p:tgtEl>
                                        <p:attrNameLst>
                                          <p:attrName>style.visibility</p:attrName>
                                        </p:attrNameLst>
                                      </p:cBhvr>
                                      <p:to>
                                        <p:strVal val="visible"/>
                                      </p:to>
                                    </p:set>
                                    <p:animEffect transition="in" filter="slide(fromLeft)">
                                      <p:cBhvr>
                                        <p:cTn id="22" dur="500"/>
                                        <p:tgtEl>
                                          <p:spTgt spid="18637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6371" grpId="0" build="p" autoUpdateAnimBg="0"/>
      <p:bldP spid="186373" grpId="0" build="p" autoUpdateAnimBg="0"/>
    </p:bld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 name="Footer Placeholder 5"/>
          <p:cNvSpPr>
            <a:spLocks noGrp="1"/>
          </p:cNvSpPr>
          <p:nvPr>
            <p:ph type="ftr" sz="quarter" idx="11"/>
          </p:nvPr>
        </p:nvSpPr>
        <p:spPr/>
        <p:txBody>
          <a:bodyPr/>
          <a:lstStyle/>
          <a:p>
            <a:r>
              <a:rPr lang="en-US"/>
              <a:t>Mail merge II: Use the Ribbon and perform a complex mail merge</a:t>
            </a:r>
          </a:p>
        </p:txBody>
      </p:sp>
      <p:sp>
        <p:nvSpPr>
          <p:cNvPr id="188418" name="Rectangle 2"/>
          <p:cNvSpPr>
            <a:spLocks noGrp="1" noChangeArrowheads="1"/>
          </p:cNvSpPr>
          <p:nvPr>
            <p:ph type="title"/>
          </p:nvPr>
        </p:nvSpPr>
        <p:spPr>
          <a:xfrm>
            <a:off x="211138" y="73025"/>
            <a:ext cx="8027987" cy="614363"/>
          </a:xfrm>
        </p:spPr>
        <p:txBody>
          <a:bodyPr/>
          <a:lstStyle/>
          <a:p>
            <a:r>
              <a:rPr lang="en-US"/>
              <a:t>Step 4: Preview the merged document</a:t>
            </a:r>
          </a:p>
        </p:txBody>
      </p:sp>
      <p:sp>
        <p:nvSpPr>
          <p:cNvPr id="188419" name="Rectangle 3"/>
          <p:cNvSpPr>
            <a:spLocks noChangeArrowheads="1"/>
          </p:cNvSpPr>
          <p:nvPr/>
        </p:nvSpPr>
        <p:spPr bwMode="auto">
          <a:xfrm>
            <a:off x="6119813" y="854075"/>
            <a:ext cx="2744787" cy="2960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spcBef>
                <a:spcPct val="20000"/>
              </a:spcBef>
              <a:spcAft>
                <a:spcPct val="75000"/>
              </a:spcAft>
            </a:pPr>
            <a:r>
              <a:rPr lang="en-US" sz="2000" b="0"/>
              <a:t>After you’re through writing your document and inserting fields, click </a:t>
            </a:r>
            <a:r>
              <a:rPr lang="en-US" sz="2000"/>
              <a:t>Preview Results</a:t>
            </a:r>
            <a:r>
              <a:rPr lang="en-US" sz="2000" b="0"/>
              <a:t> to see an example of a merged document.</a:t>
            </a:r>
          </a:p>
        </p:txBody>
      </p:sp>
      <p:sp>
        <p:nvSpPr>
          <p:cNvPr id="188421" name="Rectangle 5"/>
          <p:cNvSpPr>
            <a:spLocks noChangeArrowheads="1"/>
          </p:cNvSpPr>
          <p:nvPr/>
        </p:nvSpPr>
        <p:spPr bwMode="auto">
          <a:xfrm>
            <a:off x="277813" y="3994150"/>
            <a:ext cx="5926137" cy="1552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spcBef>
                <a:spcPct val="20000"/>
              </a:spcBef>
              <a:spcAft>
                <a:spcPct val="75000"/>
              </a:spcAft>
            </a:pPr>
            <a:r>
              <a:rPr lang="en-US" b="0">
                <a:solidFill>
                  <a:srgbClr val="FFCC00"/>
                </a:solidFill>
              </a:rPr>
              <a:t>You can look at each additional merged document by clicking the </a:t>
            </a:r>
            <a:r>
              <a:rPr lang="en-US">
                <a:solidFill>
                  <a:srgbClr val="FFCC00"/>
                </a:solidFill>
              </a:rPr>
              <a:t>Next Record</a:t>
            </a:r>
            <a:r>
              <a:rPr lang="en-US" b="0">
                <a:solidFill>
                  <a:srgbClr val="FFCC00"/>
                </a:solidFill>
              </a:rPr>
              <a:t> or </a:t>
            </a:r>
            <a:r>
              <a:rPr lang="en-US">
                <a:solidFill>
                  <a:srgbClr val="FFCC00"/>
                </a:solidFill>
              </a:rPr>
              <a:t>Previous Record</a:t>
            </a:r>
            <a:r>
              <a:rPr lang="en-US" b="0">
                <a:solidFill>
                  <a:srgbClr val="FFCC00"/>
                </a:solidFill>
              </a:rPr>
              <a:t> arrows.</a:t>
            </a:r>
          </a:p>
          <a:p>
            <a:pPr>
              <a:spcBef>
                <a:spcPct val="20000"/>
              </a:spcBef>
              <a:spcAft>
                <a:spcPct val="75000"/>
              </a:spcAft>
            </a:pPr>
            <a:r>
              <a:rPr lang="en-US" b="0">
                <a:solidFill>
                  <a:srgbClr val="FFCC00"/>
                </a:solidFill>
              </a:rPr>
              <a:t>Looking for a specific person? Just click </a:t>
            </a:r>
            <a:r>
              <a:rPr lang="en-US">
                <a:solidFill>
                  <a:srgbClr val="FFCC00"/>
                </a:solidFill>
              </a:rPr>
              <a:t>Find Recipient</a:t>
            </a:r>
            <a:r>
              <a:rPr lang="en-US" b="0">
                <a:solidFill>
                  <a:srgbClr val="FFCC00"/>
                </a:solidFill>
              </a:rPr>
              <a:t> and enter the recipient’s name.</a:t>
            </a:r>
          </a:p>
        </p:txBody>
      </p:sp>
      <p:sp>
        <p:nvSpPr>
          <p:cNvPr id="188423" name="Line 7"/>
          <p:cNvSpPr>
            <a:spLocks noChangeShapeType="1"/>
          </p:cNvSpPr>
          <p:nvPr/>
        </p:nvSpPr>
        <p:spPr bwMode="auto">
          <a:xfrm>
            <a:off x="339725" y="3951288"/>
            <a:ext cx="8413750"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pic>
        <p:nvPicPr>
          <p:cNvPr id="188424" name="Picture 8" descr="Preview Results group in mail merge"/>
          <p:cNvPicPr>
            <a:picLocks noGrp="1" noChangeAspect="1" noChangeArrowheads="1"/>
          </p:cNvPicPr>
          <p:nvPr>
            <p:ph sz="half" idx="1"/>
          </p:nvPr>
        </p:nvPicPr>
        <p:blipFill>
          <a:blip r:embed="rId3">
            <a:extLst>
              <a:ext uri="{28A0092B-C50C-407E-A947-70E740481C1C}">
                <a14:useLocalDpi xmlns:a14="http://schemas.microsoft.com/office/drawing/2010/main" val="0"/>
              </a:ext>
            </a:extLst>
          </a:blip>
          <a:srcRect/>
          <a:stretch>
            <a:fillRect/>
          </a:stretch>
        </p:blipFill>
        <p:spPr>
          <a:xfrm>
            <a:off x="339725" y="933450"/>
            <a:ext cx="5662613" cy="28543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transition spd="med">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1" fill="hold" nodeType="afterEffect">
                                  <p:stCondLst>
                                    <p:cond delay="0"/>
                                  </p:stCondLst>
                                  <p:childTnLst>
                                    <p:set>
                                      <p:cBhvr>
                                        <p:cTn id="6" dur="1" fill="hold">
                                          <p:stCondLst>
                                            <p:cond delay="0"/>
                                          </p:stCondLst>
                                        </p:cTn>
                                        <p:tgtEl>
                                          <p:spTgt spid="188424"/>
                                        </p:tgtEl>
                                        <p:attrNameLst>
                                          <p:attrName>style.visibility</p:attrName>
                                        </p:attrNameLst>
                                      </p:cBhvr>
                                      <p:to>
                                        <p:strVal val="visible"/>
                                      </p:to>
                                    </p:set>
                                    <p:animEffect transition="in" filter="slide(fromTop)">
                                      <p:cBhvr>
                                        <p:cTn id="7" dur="500"/>
                                        <p:tgtEl>
                                          <p:spTgt spid="18842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2" presetClass="entr" presetSubtype="1" fill="hold" grpId="0" nodeType="clickEffect">
                                  <p:stCondLst>
                                    <p:cond delay="0"/>
                                  </p:stCondLst>
                                  <p:childTnLst>
                                    <p:set>
                                      <p:cBhvr>
                                        <p:cTn id="11" dur="1" fill="hold">
                                          <p:stCondLst>
                                            <p:cond delay="0"/>
                                          </p:stCondLst>
                                        </p:cTn>
                                        <p:tgtEl>
                                          <p:spTgt spid="188419">
                                            <p:txEl>
                                              <p:pRg st="0" end="0"/>
                                            </p:txEl>
                                          </p:spTgt>
                                        </p:tgtEl>
                                        <p:attrNameLst>
                                          <p:attrName>style.visibility</p:attrName>
                                        </p:attrNameLst>
                                      </p:cBhvr>
                                      <p:to>
                                        <p:strVal val="visible"/>
                                      </p:to>
                                    </p:set>
                                    <p:animEffect transition="in" filter="slide(fromTop)">
                                      <p:cBhvr>
                                        <p:cTn id="12" dur="500"/>
                                        <p:tgtEl>
                                          <p:spTgt spid="188419">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2" presetClass="entr" presetSubtype="8" fill="hold" grpId="0" nodeType="clickEffect">
                                  <p:stCondLst>
                                    <p:cond delay="0"/>
                                  </p:stCondLst>
                                  <p:childTnLst>
                                    <p:set>
                                      <p:cBhvr>
                                        <p:cTn id="16" dur="1" fill="hold">
                                          <p:stCondLst>
                                            <p:cond delay="0"/>
                                          </p:stCondLst>
                                        </p:cTn>
                                        <p:tgtEl>
                                          <p:spTgt spid="188421">
                                            <p:txEl>
                                              <p:pRg st="0" end="0"/>
                                            </p:txEl>
                                          </p:spTgt>
                                        </p:tgtEl>
                                        <p:attrNameLst>
                                          <p:attrName>style.visibility</p:attrName>
                                        </p:attrNameLst>
                                      </p:cBhvr>
                                      <p:to>
                                        <p:strVal val="visible"/>
                                      </p:to>
                                    </p:set>
                                    <p:animEffect transition="in" filter="slide(fromLeft)">
                                      <p:cBhvr>
                                        <p:cTn id="17" dur="500"/>
                                        <p:tgtEl>
                                          <p:spTgt spid="188421">
                                            <p:txEl>
                                              <p:pRg st="0" end="0"/>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2" presetClass="entr" presetSubtype="8" fill="hold" grpId="0" nodeType="clickEffect">
                                  <p:stCondLst>
                                    <p:cond delay="0"/>
                                  </p:stCondLst>
                                  <p:childTnLst>
                                    <p:set>
                                      <p:cBhvr>
                                        <p:cTn id="21" dur="1" fill="hold">
                                          <p:stCondLst>
                                            <p:cond delay="0"/>
                                          </p:stCondLst>
                                        </p:cTn>
                                        <p:tgtEl>
                                          <p:spTgt spid="188421">
                                            <p:txEl>
                                              <p:pRg st="1" end="1"/>
                                            </p:txEl>
                                          </p:spTgt>
                                        </p:tgtEl>
                                        <p:attrNameLst>
                                          <p:attrName>style.visibility</p:attrName>
                                        </p:attrNameLst>
                                      </p:cBhvr>
                                      <p:to>
                                        <p:strVal val="visible"/>
                                      </p:to>
                                    </p:set>
                                    <p:animEffect transition="in" filter="slide(fromLeft)">
                                      <p:cBhvr>
                                        <p:cTn id="22" dur="500"/>
                                        <p:tgtEl>
                                          <p:spTgt spid="188421">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8419" grpId="0" build="p" autoUpdateAnimBg="0"/>
      <p:bldP spid="188421" grpId="0" build="p"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 name="Footer Placeholder 5"/>
          <p:cNvSpPr>
            <a:spLocks noGrp="1"/>
          </p:cNvSpPr>
          <p:nvPr>
            <p:ph type="ftr" sz="quarter" idx="11"/>
          </p:nvPr>
        </p:nvSpPr>
        <p:spPr/>
        <p:txBody>
          <a:bodyPr/>
          <a:lstStyle/>
          <a:p>
            <a:r>
              <a:rPr lang="en-US"/>
              <a:t>Mail merge II: Use the Ribbon and perform a complex mail merge</a:t>
            </a:r>
          </a:p>
        </p:txBody>
      </p:sp>
      <p:sp>
        <p:nvSpPr>
          <p:cNvPr id="190466" name="Rectangle 2"/>
          <p:cNvSpPr>
            <a:spLocks noGrp="1" noChangeArrowheads="1"/>
          </p:cNvSpPr>
          <p:nvPr>
            <p:ph type="title"/>
          </p:nvPr>
        </p:nvSpPr>
        <p:spPr>
          <a:xfrm>
            <a:off x="211138" y="73025"/>
            <a:ext cx="8027987" cy="614363"/>
          </a:xfrm>
        </p:spPr>
        <p:txBody>
          <a:bodyPr/>
          <a:lstStyle/>
          <a:p>
            <a:r>
              <a:rPr lang="en-US"/>
              <a:t>Step 5: Edit individual documents</a:t>
            </a:r>
          </a:p>
        </p:txBody>
      </p:sp>
      <p:sp>
        <p:nvSpPr>
          <p:cNvPr id="190467" name="Rectangle 3"/>
          <p:cNvSpPr>
            <a:spLocks noChangeArrowheads="1"/>
          </p:cNvSpPr>
          <p:nvPr/>
        </p:nvSpPr>
        <p:spPr bwMode="auto">
          <a:xfrm>
            <a:off x="6119813" y="854075"/>
            <a:ext cx="2744787" cy="2960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spcBef>
                <a:spcPct val="20000"/>
              </a:spcBef>
              <a:spcAft>
                <a:spcPct val="75000"/>
              </a:spcAft>
            </a:pPr>
            <a:r>
              <a:rPr lang="en-US" sz="2000" b="0"/>
              <a:t>Your merge is ready, but you have the option to review some or all of the merged documents.</a:t>
            </a:r>
          </a:p>
        </p:txBody>
      </p:sp>
      <p:sp>
        <p:nvSpPr>
          <p:cNvPr id="190469" name="Rectangle 5"/>
          <p:cNvSpPr>
            <a:spLocks noChangeArrowheads="1"/>
          </p:cNvSpPr>
          <p:nvPr/>
        </p:nvSpPr>
        <p:spPr bwMode="auto">
          <a:xfrm>
            <a:off x="277813" y="3994150"/>
            <a:ext cx="5926137" cy="1962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spcBef>
                <a:spcPct val="20000"/>
              </a:spcBef>
              <a:spcAft>
                <a:spcPct val="75000"/>
              </a:spcAft>
            </a:pPr>
            <a:r>
              <a:rPr lang="en-US" b="0">
                <a:solidFill>
                  <a:srgbClr val="FFCC00"/>
                </a:solidFill>
              </a:rPr>
              <a:t>Clicking </a:t>
            </a:r>
            <a:r>
              <a:rPr lang="en-US">
                <a:solidFill>
                  <a:srgbClr val="FFCC00"/>
                </a:solidFill>
              </a:rPr>
              <a:t>Finish &amp; Merge</a:t>
            </a:r>
            <a:r>
              <a:rPr lang="en-US" b="0">
                <a:solidFill>
                  <a:srgbClr val="FFCC00"/>
                </a:solidFill>
              </a:rPr>
              <a:t> and then clicking </a:t>
            </a:r>
            <a:r>
              <a:rPr lang="en-US">
                <a:solidFill>
                  <a:srgbClr val="FFCC00"/>
                </a:solidFill>
              </a:rPr>
              <a:t>Edit Individual Documents</a:t>
            </a:r>
            <a:r>
              <a:rPr lang="en-US" b="0">
                <a:solidFill>
                  <a:srgbClr val="FFCC00"/>
                </a:solidFill>
              </a:rPr>
              <a:t> creates a separate comprehensive document that includes every recipient in the merge. </a:t>
            </a:r>
          </a:p>
        </p:txBody>
      </p:sp>
      <p:sp>
        <p:nvSpPr>
          <p:cNvPr id="190471" name="Line 7"/>
          <p:cNvSpPr>
            <a:spLocks noChangeShapeType="1"/>
          </p:cNvSpPr>
          <p:nvPr/>
        </p:nvSpPr>
        <p:spPr bwMode="auto">
          <a:xfrm>
            <a:off x="339725" y="3951288"/>
            <a:ext cx="8413750"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pic>
        <p:nvPicPr>
          <p:cNvPr id="190472" name="Picture 8" descr="Finish &amp; Merge command with Edit Individual Document selected"/>
          <p:cNvPicPr>
            <a:picLocks noGrp="1" noChangeAspect="1" noChangeArrowheads="1"/>
          </p:cNvPicPr>
          <p:nvPr>
            <p:ph sz="half" idx="1"/>
          </p:nvPr>
        </p:nvPicPr>
        <p:blipFill>
          <a:blip r:embed="rId3">
            <a:extLst>
              <a:ext uri="{28A0092B-C50C-407E-A947-70E740481C1C}">
                <a14:useLocalDpi xmlns:a14="http://schemas.microsoft.com/office/drawing/2010/main" val="0"/>
              </a:ext>
            </a:extLst>
          </a:blip>
          <a:srcRect/>
          <a:stretch>
            <a:fillRect/>
          </a:stretch>
        </p:blipFill>
        <p:spPr>
          <a:xfrm>
            <a:off x="339725" y="933450"/>
            <a:ext cx="5662613" cy="28543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transition spd="med">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1" fill="hold" nodeType="afterEffect">
                                  <p:stCondLst>
                                    <p:cond delay="0"/>
                                  </p:stCondLst>
                                  <p:childTnLst>
                                    <p:set>
                                      <p:cBhvr>
                                        <p:cTn id="6" dur="1" fill="hold">
                                          <p:stCondLst>
                                            <p:cond delay="0"/>
                                          </p:stCondLst>
                                        </p:cTn>
                                        <p:tgtEl>
                                          <p:spTgt spid="190472"/>
                                        </p:tgtEl>
                                        <p:attrNameLst>
                                          <p:attrName>style.visibility</p:attrName>
                                        </p:attrNameLst>
                                      </p:cBhvr>
                                      <p:to>
                                        <p:strVal val="visible"/>
                                      </p:to>
                                    </p:set>
                                    <p:animEffect transition="in" filter="slide(fromTop)">
                                      <p:cBhvr>
                                        <p:cTn id="7" dur="500"/>
                                        <p:tgtEl>
                                          <p:spTgt spid="19047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2" presetClass="entr" presetSubtype="1" fill="hold" grpId="0" nodeType="clickEffect">
                                  <p:stCondLst>
                                    <p:cond delay="0"/>
                                  </p:stCondLst>
                                  <p:childTnLst>
                                    <p:set>
                                      <p:cBhvr>
                                        <p:cTn id="11" dur="1" fill="hold">
                                          <p:stCondLst>
                                            <p:cond delay="0"/>
                                          </p:stCondLst>
                                        </p:cTn>
                                        <p:tgtEl>
                                          <p:spTgt spid="190467">
                                            <p:txEl>
                                              <p:pRg st="0" end="0"/>
                                            </p:txEl>
                                          </p:spTgt>
                                        </p:tgtEl>
                                        <p:attrNameLst>
                                          <p:attrName>style.visibility</p:attrName>
                                        </p:attrNameLst>
                                      </p:cBhvr>
                                      <p:to>
                                        <p:strVal val="visible"/>
                                      </p:to>
                                    </p:set>
                                    <p:animEffect transition="in" filter="slide(fromTop)">
                                      <p:cBhvr>
                                        <p:cTn id="12" dur="500"/>
                                        <p:tgtEl>
                                          <p:spTgt spid="190467">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2" presetClass="entr" presetSubtype="8" fill="hold" grpId="0" nodeType="clickEffect">
                                  <p:stCondLst>
                                    <p:cond delay="0"/>
                                  </p:stCondLst>
                                  <p:childTnLst>
                                    <p:set>
                                      <p:cBhvr>
                                        <p:cTn id="16" dur="1" fill="hold">
                                          <p:stCondLst>
                                            <p:cond delay="0"/>
                                          </p:stCondLst>
                                        </p:cTn>
                                        <p:tgtEl>
                                          <p:spTgt spid="190469">
                                            <p:txEl>
                                              <p:pRg st="0" end="0"/>
                                            </p:txEl>
                                          </p:spTgt>
                                        </p:tgtEl>
                                        <p:attrNameLst>
                                          <p:attrName>style.visibility</p:attrName>
                                        </p:attrNameLst>
                                      </p:cBhvr>
                                      <p:to>
                                        <p:strVal val="visible"/>
                                      </p:to>
                                    </p:set>
                                    <p:animEffect transition="in" filter="slide(fromLeft)">
                                      <p:cBhvr>
                                        <p:cTn id="17" dur="500"/>
                                        <p:tgtEl>
                                          <p:spTgt spid="19046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0467" grpId="0" build="p" autoUpdateAnimBg="0"/>
      <p:bldP spid="190469" grpId="0" build="p"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ooter Placeholder 5"/>
          <p:cNvSpPr>
            <a:spLocks noGrp="1"/>
          </p:cNvSpPr>
          <p:nvPr>
            <p:ph type="ftr" sz="quarter" idx="11"/>
          </p:nvPr>
        </p:nvSpPr>
        <p:spPr/>
        <p:txBody>
          <a:bodyPr/>
          <a:lstStyle/>
          <a:p>
            <a:r>
              <a:rPr lang="en-US"/>
              <a:t>Mail merge II: Use the Ribbon and perform a complex mail merge</a:t>
            </a:r>
          </a:p>
        </p:txBody>
      </p:sp>
      <p:sp>
        <p:nvSpPr>
          <p:cNvPr id="192514" name="Rectangle 2"/>
          <p:cNvSpPr>
            <a:spLocks noGrp="1" noChangeArrowheads="1"/>
          </p:cNvSpPr>
          <p:nvPr>
            <p:ph type="title"/>
          </p:nvPr>
        </p:nvSpPr>
        <p:spPr>
          <a:xfrm>
            <a:off x="211138" y="73025"/>
            <a:ext cx="8027987" cy="614363"/>
          </a:xfrm>
        </p:spPr>
        <p:txBody>
          <a:bodyPr/>
          <a:lstStyle/>
          <a:p>
            <a:r>
              <a:rPr lang="en-US"/>
              <a:t>Step 5: Edit individual documents</a:t>
            </a:r>
          </a:p>
        </p:txBody>
      </p:sp>
      <p:sp>
        <p:nvSpPr>
          <p:cNvPr id="192515" name="Rectangle 3"/>
          <p:cNvSpPr>
            <a:spLocks noChangeArrowheads="1"/>
          </p:cNvSpPr>
          <p:nvPr/>
        </p:nvSpPr>
        <p:spPr bwMode="auto">
          <a:xfrm>
            <a:off x="6119813" y="854075"/>
            <a:ext cx="2744787" cy="2960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spcBef>
                <a:spcPct val="20000"/>
              </a:spcBef>
              <a:spcAft>
                <a:spcPct val="75000"/>
              </a:spcAft>
            </a:pPr>
            <a:r>
              <a:rPr lang="en-US" sz="2000" b="0"/>
              <a:t>Your merge is ready, but you have the option to review some or all of the merged documents.</a:t>
            </a:r>
          </a:p>
        </p:txBody>
      </p:sp>
      <p:sp>
        <p:nvSpPr>
          <p:cNvPr id="192516" name="Rectangle 4"/>
          <p:cNvSpPr>
            <a:spLocks noChangeArrowheads="1"/>
          </p:cNvSpPr>
          <p:nvPr/>
        </p:nvSpPr>
        <p:spPr bwMode="auto">
          <a:xfrm>
            <a:off x="277813" y="3994150"/>
            <a:ext cx="5926137" cy="9191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spcBef>
                <a:spcPct val="20000"/>
              </a:spcBef>
              <a:spcAft>
                <a:spcPct val="75000"/>
              </a:spcAft>
            </a:pPr>
            <a:r>
              <a:rPr lang="en-US" b="0">
                <a:solidFill>
                  <a:srgbClr val="FFCC00"/>
                </a:solidFill>
              </a:rPr>
              <a:t>Here’s where you can take a final look at each merged document—just scroll through the set of finished documents to review and modify them. </a:t>
            </a:r>
          </a:p>
        </p:txBody>
      </p:sp>
      <p:sp>
        <p:nvSpPr>
          <p:cNvPr id="192517" name="Line 5"/>
          <p:cNvSpPr>
            <a:spLocks noChangeShapeType="1"/>
          </p:cNvSpPr>
          <p:nvPr/>
        </p:nvSpPr>
        <p:spPr bwMode="auto">
          <a:xfrm>
            <a:off x="339725" y="3951288"/>
            <a:ext cx="8413750"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pic>
        <p:nvPicPr>
          <p:cNvPr id="192518" name="Picture 6" descr="Finish &amp; Merge command with Edit Individual Document selected"/>
          <p:cNvPicPr>
            <a:picLocks noGrp="1" noChangeAspect="1" noChangeArrowheads="1"/>
          </p:cNvPicPr>
          <p:nvPr>
            <p:ph sz="half" idx="1"/>
          </p:nvPr>
        </p:nvPicPr>
        <p:blipFill>
          <a:blip r:embed="rId3">
            <a:extLst>
              <a:ext uri="{28A0092B-C50C-407E-A947-70E740481C1C}">
                <a14:useLocalDpi xmlns:a14="http://schemas.microsoft.com/office/drawing/2010/main" val="0"/>
              </a:ext>
            </a:extLst>
          </a:blip>
          <a:srcRect/>
          <a:stretch>
            <a:fillRect/>
          </a:stretch>
        </p:blipFill>
        <p:spPr>
          <a:xfrm>
            <a:off x="339725" y="933450"/>
            <a:ext cx="5662613" cy="28543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92519" name="Rectangle 7"/>
          <p:cNvSpPr>
            <a:spLocks noChangeArrowheads="1"/>
          </p:cNvSpPr>
          <p:nvPr/>
        </p:nvSpPr>
        <p:spPr bwMode="auto">
          <a:xfrm>
            <a:off x="277813" y="5099050"/>
            <a:ext cx="5926137" cy="806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spcBef>
                <a:spcPct val="20000"/>
              </a:spcBef>
              <a:spcAft>
                <a:spcPct val="75000"/>
              </a:spcAft>
            </a:pPr>
            <a:r>
              <a:rPr lang="en-US" b="0">
                <a:solidFill>
                  <a:srgbClr val="FFCC00"/>
                </a:solidFill>
              </a:rPr>
              <a:t>After you’re done, you can print the finished documents immediately.</a:t>
            </a:r>
          </a:p>
        </p:txBody>
      </p:sp>
    </p:spTree>
  </p:cSld>
  <p:clrMapOvr>
    <a:masterClrMapping/>
  </p:clrMapOvr>
  <p:transition spd="med">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192516">
                                            <p:txEl>
                                              <p:pRg st="0" end="0"/>
                                            </p:txEl>
                                          </p:spTgt>
                                        </p:tgtEl>
                                        <p:attrNameLst>
                                          <p:attrName>style.visibility</p:attrName>
                                        </p:attrNameLst>
                                      </p:cBhvr>
                                      <p:to>
                                        <p:strVal val="visible"/>
                                      </p:to>
                                    </p:set>
                                    <p:animEffect transition="in" filter="slide(fromLeft)">
                                      <p:cBhvr>
                                        <p:cTn id="7" dur="500"/>
                                        <p:tgtEl>
                                          <p:spTgt spid="192516">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2" presetClass="entr" presetSubtype="8" fill="hold" grpId="0" nodeType="clickEffect">
                                  <p:stCondLst>
                                    <p:cond delay="0"/>
                                  </p:stCondLst>
                                  <p:childTnLst>
                                    <p:set>
                                      <p:cBhvr>
                                        <p:cTn id="11" dur="1" fill="hold">
                                          <p:stCondLst>
                                            <p:cond delay="0"/>
                                          </p:stCondLst>
                                        </p:cTn>
                                        <p:tgtEl>
                                          <p:spTgt spid="192519">
                                            <p:txEl>
                                              <p:pRg st="0" end="0"/>
                                            </p:txEl>
                                          </p:spTgt>
                                        </p:tgtEl>
                                        <p:attrNameLst>
                                          <p:attrName>style.visibility</p:attrName>
                                        </p:attrNameLst>
                                      </p:cBhvr>
                                      <p:to>
                                        <p:strVal val="visible"/>
                                      </p:to>
                                    </p:set>
                                    <p:animEffect transition="in" filter="slide(fromLeft)">
                                      <p:cBhvr>
                                        <p:cTn id="12" dur="500"/>
                                        <p:tgtEl>
                                          <p:spTgt spid="19251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2516" grpId="0" build="p" autoUpdateAnimBg="0" advAuto="0"/>
      <p:bldP spid="192519" grpId="0" build="p" autoUpdateAnimBg="0"/>
    </p:bldLst>
  </p:timing>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 name="Footer Placeholder 5"/>
          <p:cNvSpPr>
            <a:spLocks noGrp="1"/>
          </p:cNvSpPr>
          <p:nvPr>
            <p:ph type="ftr" sz="quarter" idx="11"/>
          </p:nvPr>
        </p:nvSpPr>
        <p:spPr/>
        <p:txBody>
          <a:bodyPr/>
          <a:lstStyle/>
          <a:p>
            <a:r>
              <a:rPr lang="en-US"/>
              <a:t>Mail merge II: Use the Ribbon and perform a complex mail merge</a:t>
            </a:r>
          </a:p>
        </p:txBody>
      </p:sp>
      <p:sp>
        <p:nvSpPr>
          <p:cNvPr id="194562" name="Rectangle 2"/>
          <p:cNvSpPr>
            <a:spLocks noGrp="1" noChangeArrowheads="1"/>
          </p:cNvSpPr>
          <p:nvPr>
            <p:ph type="title"/>
          </p:nvPr>
        </p:nvSpPr>
        <p:spPr>
          <a:xfrm>
            <a:off x="211138" y="73025"/>
            <a:ext cx="8027987" cy="614363"/>
          </a:xfrm>
        </p:spPr>
        <p:txBody>
          <a:bodyPr/>
          <a:lstStyle/>
          <a:p>
            <a:r>
              <a:rPr lang="en-US"/>
              <a:t>Step 6: Print the merged documents</a:t>
            </a:r>
          </a:p>
        </p:txBody>
      </p:sp>
      <p:sp>
        <p:nvSpPr>
          <p:cNvPr id="194563" name="Rectangle 3"/>
          <p:cNvSpPr>
            <a:spLocks noChangeArrowheads="1"/>
          </p:cNvSpPr>
          <p:nvPr/>
        </p:nvSpPr>
        <p:spPr bwMode="auto">
          <a:xfrm>
            <a:off x="6119813" y="854075"/>
            <a:ext cx="2744787" cy="2960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spcBef>
                <a:spcPct val="20000"/>
              </a:spcBef>
              <a:spcAft>
                <a:spcPct val="75000"/>
              </a:spcAft>
            </a:pPr>
            <a:r>
              <a:rPr lang="en-US" sz="2000" b="0"/>
              <a:t>Perhaps you skipped the option to edit individual documents and are ready to print all the merged documents.</a:t>
            </a:r>
          </a:p>
        </p:txBody>
      </p:sp>
      <p:sp>
        <p:nvSpPr>
          <p:cNvPr id="194565" name="Rectangle 5"/>
          <p:cNvSpPr>
            <a:spLocks noChangeArrowheads="1"/>
          </p:cNvSpPr>
          <p:nvPr/>
        </p:nvSpPr>
        <p:spPr bwMode="auto">
          <a:xfrm>
            <a:off x="277813" y="3994150"/>
            <a:ext cx="5926137" cy="2038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spcBef>
                <a:spcPct val="20000"/>
              </a:spcBef>
              <a:spcAft>
                <a:spcPct val="75000"/>
              </a:spcAft>
            </a:pPr>
            <a:r>
              <a:rPr lang="en-US" b="0">
                <a:solidFill>
                  <a:srgbClr val="FFCC00"/>
                </a:solidFill>
              </a:rPr>
              <a:t>Simply click </a:t>
            </a:r>
            <a:r>
              <a:rPr lang="en-US">
                <a:solidFill>
                  <a:srgbClr val="FFCC00"/>
                </a:solidFill>
              </a:rPr>
              <a:t>Print Documents </a:t>
            </a:r>
            <a:r>
              <a:rPr lang="en-US" b="0">
                <a:solidFill>
                  <a:srgbClr val="FFCC00"/>
                </a:solidFill>
              </a:rPr>
              <a:t>from the </a:t>
            </a:r>
            <a:r>
              <a:rPr lang="en-US">
                <a:solidFill>
                  <a:srgbClr val="FFCC00"/>
                </a:solidFill>
              </a:rPr>
              <a:t>Finish &amp; Merge </a:t>
            </a:r>
            <a:r>
              <a:rPr lang="en-US" b="0">
                <a:solidFill>
                  <a:srgbClr val="FFCC00"/>
                </a:solidFill>
              </a:rPr>
              <a:t>command. The </a:t>
            </a:r>
            <a:r>
              <a:rPr lang="en-US">
                <a:solidFill>
                  <a:srgbClr val="FFCC00"/>
                </a:solidFill>
              </a:rPr>
              <a:t>Merge to Printer </a:t>
            </a:r>
            <a:r>
              <a:rPr lang="en-US" b="0">
                <a:solidFill>
                  <a:srgbClr val="FFCC00"/>
                </a:solidFill>
              </a:rPr>
              <a:t>dialog box opens, where you can choose to print all the merged documents or just specific ones.</a:t>
            </a:r>
          </a:p>
          <a:p>
            <a:pPr>
              <a:spcBef>
                <a:spcPct val="20000"/>
              </a:spcBef>
              <a:spcAft>
                <a:spcPct val="75000"/>
              </a:spcAft>
            </a:pPr>
            <a:r>
              <a:rPr lang="en-US" b="0">
                <a:solidFill>
                  <a:srgbClr val="FFCC00"/>
                </a:solidFill>
              </a:rPr>
              <a:t>If you are distributing your mail merge documents electronically, use </a:t>
            </a:r>
            <a:r>
              <a:rPr lang="en-US">
                <a:solidFill>
                  <a:srgbClr val="FFCC00"/>
                </a:solidFill>
              </a:rPr>
              <a:t>Send E-mail Messages</a:t>
            </a:r>
            <a:r>
              <a:rPr lang="en-US" b="0">
                <a:solidFill>
                  <a:srgbClr val="FFCC00"/>
                </a:solidFill>
              </a:rPr>
              <a:t> instead.</a:t>
            </a:r>
          </a:p>
        </p:txBody>
      </p:sp>
      <p:sp>
        <p:nvSpPr>
          <p:cNvPr id="194567" name="Line 7"/>
          <p:cNvSpPr>
            <a:spLocks noChangeShapeType="1"/>
          </p:cNvSpPr>
          <p:nvPr/>
        </p:nvSpPr>
        <p:spPr bwMode="auto">
          <a:xfrm>
            <a:off x="339725" y="3951288"/>
            <a:ext cx="8413750"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pic>
        <p:nvPicPr>
          <p:cNvPr id="194570" name="Picture 10" descr="Mail Merge Print Documents command"/>
          <p:cNvPicPr>
            <a:picLocks noGrp="1" noChangeAspect="1" noChangeArrowheads="1"/>
          </p:cNvPicPr>
          <p:nvPr>
            <p:ph sz="half" idx="1"/>
          </p:nvPr>
        </p:nvPicPr>
        <p:blipFill>
          <a:blip r:embed="rId3">
            <a:extLst>
              <a:ext uri="{28A0092B-C50C-407E-A947-70E740481C1C}">
                <a14:useLocalDpi xmlns:a14="http://schemas.microsoft.com/office/drawing/2010/main" val="0"/>
              </a:ext>
            </a:extLst>
          </a:blip>
          <a:srcRect/>
          <a:stretch>
            <a:fillRect/>
          </a:stretch>
        </p:blipFill>
        <p:spPr>
          <a:xfrm>
            <a:off x="339725" y="933450"/>
            <a:ext cx="5662613" cy="28543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transition spd="med">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1" fill="hold" nodeType="afterEffect">
                                  <p:stCondLst>
                                    <p:cond delay="0"/>
                                  </p:stCondLst>
                                  <p:childTnLst>
                                    <p:set>
                                      <p:cBhvr>
                                        <p:cTn id="6" dur="1" fill="hold">
                                          <p:stCondLst>
                                            <p:cond delay="0"/>
                                          </p:stCondLst>
                                        </p:cTn>
                                        <p:tgtEl>
                                          <p:spTgt spid="194570"/>
                                        </p:tgtEl>
                                        <p:attrNameLst>
                                          <p:attrName>style.visibility</p:attrName>
                                        </p:attrNameLst>
                                      </p:cBhvr>
                                      <p:to>
                                        <p:strVal val="visible"/>
                                      </p:to>
                                    </p:set>
                                    <p:animEffect transition="in" filter="slide(fromTop)">
                                      <p:cBhvr>
                                        <p:cTn id="7" dur="500"/>
                                        <p:tgtEl>
                                          <p:spTgt spid="194570"/>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2" presetClass="entr" presetSubtype="1" fill="hold" grpId="0" nodeType="clickEffect">
                                  <p:stCondLst>
                                    <p:cond delay="0"/>
                                  </p:stCondLst>
                                  <p:childTnLst>
                                    <p:set>
                                      <p:cBhvr>
                                        <p:cTn id="11" dur="1" fill="hold">
                                          <p:stCondLst>
                                            <p:cond delay="0"/>
                                          </p:stCondLst>
                                        </p:cTn>
                                        <p:tgtEl>
                                          <p:spTgt spid="194563">
                                            <p:txEl>
                                              <p:pRg st="0" end="0"/>
                                            </p:txEl>
                                          </p:spTgt>
                                        </p:tgtEl>
                                        <p:attrNameLst>
                                          <p:attrName>style.visibility</p:attrName>
                                        </p:attrNameLst>
                                      </p:cBhvr>
                                      <p:to>
                                        <p:strVal val="visible"/>
                                      </p:to>
                                    </p:set>
                                    <p:animEffect transition="in" filter="slide(fromTop)">
                                      <p:cBhvr>
                                        <p:cTn id="12" dur="500"/>
                                        <p:tgtEl>
                                          <p:spTgt spid="194563">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2" presetClass="entr" presetSubtype="8" fill="hold" grpId="0" nodeType="clickEffect">
                                  <p:stCondLst>
                                    <p:cond delay="0"/>
                                  </p:stCondLst>
                                  <p:childTnLst>
                                    <p:set>
                                      <p:cBhvr>
                                        <p:cTn id="16" dur="1" fill="hold">
                                          <p:stCondLst>
                                            <p:cond delay="0"/>
                                          </p:stCondLst>
                                        </p:cTn>
                                        <p:tgtEl>
                                          <p:spTgt spid="194565">
                                            <p:txEl>
                                              <p:pRg st="0" end="0"/>
                                            </p:txEl>
                                          </p:spTgt>
                                        </p:tgtEl>
                                        <p:attrNameLst>
                                          <p:attrName>style.visibility</p:attrName>
                                        </p:attrNameLst>
                                      </p:cBhvr>
                                      <p:to>
                                        <p:strVal val="visible"/>
                                      </p:to>
                                    </p:set>
                                    <p:animEffect transition="in" filter="slide(fromLeft)">
                                      <p:cBhvr>
                                        <p:cTn id="17" dur="500"/>
                                        <p:tgtEl>
                                          <p:spTgt spid="194565">
                                            <p:txEl>
                                              <p:pRg st="0" end="0"/>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2" presetClass="entr" presetSubtype="8" fill="hold" grpId="0" nodeType="clickEffect">
                                  <p:stCondLst>
                                    <p:cond delay="0"/>
                                  </p:stCondLst>
                                  <p:childTnLst>
                                    <p:set>
                                      <p:cBhvr>
                                        <p:cTn id="21" dur="1" fill="hold">
                                          <p:stCondLst>
                                            <p:cond delay="0"/>
                                          </p:stCondLst>
                                        </p:cTn>
                                        <p:tgtEl>
                                          <p:spTgt spid="194565">
                                            <p:txEl>
                                              <p:pRg st="1" end="1"/>
                                            </p:txEl>
                                          </p:spTgt>
                                        </p:tgtEl>
                                        <p:attrNameLst>
                                          <p:attrName>style.visibility</p:attrName>
                                        </p:attrNameLst>
                                      </p:cBhvr>
                                      <p:to>
                                        <p:strVal val="visible"/>
                                      </p:to>
                                    </p:set>
                                    <p:animEffect transition="in" filter="slide(fromLeft)">
                                      <p:cBhvr>
                                        <p:cTn id="22" dur="500"/>
                                        <p:tgtEl>
                                          <p:spTgt spid="19456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563" grpId="0" build="p" autoUpdateAnimBg="0"/>
      <p:bldP spid="194565" grpId="0" build="p" autoUpdateAnimBg="0"/>
    </p:bldLst>
  </p:timing>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 name="Footer Placeholder 5"/>
          <p:cNvSpPr>
            <a:spLocks noGrp="1"/>
          </p:cNvSpPr>
          <p:nvPr>
            <p:ph type="ftr" sz="quarter" idx="11"/>
          </p:nvPr>
        </p:nvSpPr>
        <p:spPr/>
        <p:txBody>
          <a:bodyPr/>
          <a:lstStyle/>
          <a:p>
            <a:r>
              <a:rPr lang="en-US"/>
              <a:t>Mail merge II: Use the Ribbon and perform a complex mail merge</a:t>
            </a:r>
          </a:p>
        </p:txBody>
      </p:sp>
      <p:sp>
        <p:nvSpPr>
          <p:cNvPr id="27650" name="Rectangle 2"/>
          <p:cNvSpPr>
            <a:spLocks noGrp="1" noChangeArrowheads="1"/>
          </p:cNvSpPr>
          <p:nvPr>
            <p:ph type="title"/>
          </p:nvPr>
        </p:nvSpPr>
        <p:spPr>
          <a:xfrm>
            <a:off x="239713" y="63500"/>
            <a:ext cx="8904287" cy="614363"/>
          </a:xfrm>
        </p:spPr>
        <p:txBody>
          <a:bodyPr/>
          <a:lstStyle/>
          <a:p>
            <a:r>
              <a:rPr lang="en-US"/>
              <a:t>Step 7: Save the documents</a:t>
            </a:r>
          </a:p>
        </p:txBody>
      </p:sp>
      <p:sp>
        <p:nvSpPr>
          <p:cNvPr id="27651" name="Rectangle 3"/>
          <p:cNvSpPr>
            <a:spLocks noChangeArrowheads="1"/>
          </p:cNvSpPr>
          <p:nvPr/>
        </p:nvSpPr>
        <p:spPr bwMode="auto">
          <a:xfrm>
            <a:off x="6119813" y="854075"/>
            <a:ext cx="2744787" cy="27638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spcBef>
                <a:spcPct val="20000"/>
              </a:spcBef>
              <a:spcAft>
                <a:spcPct val="75000"/>
              </a:spcAft>
            </a:pPr>
            <a:r>
              <a:rPr lang="en-US" sz="2000" b="0"/>
              <a:t>If you plan to use the main document again for another mail merge, it’s a good idea to save it. </a:t>
            </a:r>
          </a:p>
        </p:txBody>
      </p:sp>
      <p:sp>
        <p:nvSpPr>
          <p:cNvPr id="27655" name="Line 7"/>
          <p:cNvSpPr>
            <a:spLocks noChangeShapeType="1"/>
          </p:cNvSpPr>
          <p:nvPr/>
        </p:nvSpPr>
        <p:spPr bwMode="auto">
          <a:xfrm>
            <a:off x="339725" y="3951288"/>
            <a:ext cx="8413750"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7658" name="Rectangle 10"/>
          <p:cNvSpPr>
            <a:spLocks noChangeArrowheads="1"/>
          </p:cNvSpPr>
          <p:nvPr/>
        </p:nvSpPr>
        <p:spPr bwMode="auto">
          <a:xfrm>
            <a:off x="277813" y="3994150"/>
            <a:ext cx="5926137" cy="1254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spcBef>
                <a:spcPct val="20000"/>
              </a:spcBef>
              <a:spcAft>
                <a:spcPct val="75000"/>
              </a:spcAft>
            </a:pPr>
            <a:r>
              <a:rPr lang="en-US" b="0">
                <a:solidFill>
                  <a:srgbClr val="FFCC00"/>
                </a:solidFill>
              </a:rPr>
              <a:t>Saving the main document means that you will keep the connection to the recipient list. When you open the document again, you will be asked if you want to connect to the same list.</a:t>
            </a:r>
          </a:p>
        </p:txBody>
      </p:sp>
      <p:pic>
        <p:nvPicPr>
          <p:cNvPr id="27659" name="Picture 11" descr="Microsoft Office Button and Save command"/>
          <p:cNvPicPr>
            <a:picLocks noGrp="1" noChangeAspect="1" noChangeArrowheads="1"/>
          </p:cNvPicPr>
          <p:nvPr>
            <p:ph sz="half" idx="1"/>
          </p:nvPr>
        </p:nvPicPr>
        <p:blipFill>
          <a:blip r:embed="rId3">
            <a:extLst>
              <a:ext uri="{28A0092B-C50C-407E-A947-70E740481C1C}">
                <a14:useLocalDpi xmlns:a14="http://schemas.microsoft.com/office/drawing/2010/main" val="0"/>
              </a:ext>
            </a:extLst>
          </a:blip>
          <a:srcRect/>
          <a:stretch>
            <a:fillRect/>
          </a:stretch>
        </p:blipFill>
        <p:spPr>
          <a:xfrm>
            <a:off x="350838" y="949325"/>
            <a:ext cx="5651500" cy="284956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transition spd="med">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1" fill="hold" nodeType="afterEffect">
                                  <p:stCondLst>
                                    <p:cond delay="0"/>
                                  </p:stCondLst>
                                  <p:childTnLst>
                                    <p:set>
                                      <p:cBhvr>
                                        <p:cTn id="6" dur="1" fill="hold">
                                          <p:stCondLst>
                                            <p:cond delay="0"/>
                                          </p:stCondLst>
                                        </p:cTn>
                                        <p:tgtEl>
                                          <p:spTgt spid="27659"/>
                                        </p:tgtEl>
                                        <p:attrNameLst>
                                          <p:attrName>style.visibility</p:attrName>
                                        </p:attrNameLst>
                                      </p:cBhvr>
                                      <p:to>
                                        <p:strVal val="visible"/>
                                      </p:to>
                                    </p:set>
                                    <p:animEffect transition="in" filter="slide(fromTop)">
                                      <p:cBhvr>
                                        <p:cTn id="7" dur="500"/>
                                        <p:tgtEl>
                                          <p:spTgt spid="27659"/>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2" presetClass="entr" presetSubtype="1" fill="hold" grpId="0" nodeType="clickEffect">
                                  <p:stCondLst>
                                    <p:cond delay="0"/>
                                  </p:stCondLst>
                                  <p:childTnLst>
                                    <p:set>
                                      <p:cBhvr>
                                        <p:cTn id="11" dur="1" fill="hold">
                                          <p:stCondLst>
                                            <p:cond delay="0"/>
                                          </p:stCondLst>
                                        </p:cTn>
                                        <p:tgtEl>
                                          <p:spTgt spid="27651"/>
                                        </p:tgtEl>
                                        <p:attrNameLst>
                                          <p:attrName>style.visibility</p:attrName>
                                        </p:attrNameLst>
                                      </p:cBhvr>
                                      <p:to>
                                        <p:strVal val="visible"/>
                                      </p:to>
                                    </p:set>
                                    <p:animEffect transition="in" filter="slide(fromTop)">
                                      <p:cBhvr>
                                        <p:cTn id="12" dur="500"/>
                                        <p:tgtEl>
                                          <p:spTgt spid="27651"/>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2" presetClass="entr" presetSubtype="8" fill="hold" grpId="0" nodeType="clickEffect">
                                  <p:stCondLst>
                                    <p:cond delay="0"/>
                                  </p:stCondLst>
                                  <p:childTnLst>
                                    <p:set>
                                      <p:cBhvr>
                                        <p:cTn id="16" dur="1" fill="hold">
                                          <p:stCondLst>
                                            <p:cond delay="0"/>
                                          </p:stCondLst>
                                        </p:cTn>
                                        <p:tgtEl>
                                          <p:spTgt spid="27658">
                                            <p:txEl>
                                              <p:pRg st="0" end="0"/>
                                            </p:txEl>
                                          </p:spTgt>
                                        </p:tgtEl>
                                        <p:attrNameLst>
                                          <p:attrName>style.visibility</p:attrName>
                                        </p:attrNameLst>
                                      </p:cBhvr>
                                      <p:to>
                                        <p:strVal val="visible"/>
                                      </p:to>
                                    </p:set>
                                    <p:animEffect transition="in" filter="slide(fromLeft)">
                                      <p:cBhvr>
                                        <p:cTn id="17" dur="500"/>
                                        <p:tgtEl>
                                          <p:spTgt spid="2765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51" grpId="0" autoUpdateAnimBg="0"/>
      <p:bldP spid="27658" grpId="0" build="p" autoUpdateAnimBg="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Footer Placeholder 5"/>
          <p:cNvSpPr>
            <a:spLocks noGrp="1"/>
          </p:cNvSpPr>
          <p:nvPr>
            <p:ph type="ftr" sz="quarter" idx="11"/>
          </p:nvPr>
        </p:nvSpPr>
        <p:spPr/>
        <p:txBody>
          <a:bodyPr/>
          <a:lstStyle/>
          <a:p>
            <a:r>
              <a:rPr lang="en-US"/>
              <a:t>Mail merge II: Use the Ribbon and perform a complex mail merge</a:t>
            </a:r>
          </a:p>
        </p:txBody>
      </p:sp>
      <p:sp>
        <p:nvSpPr>
          <p:cNvPr id="196610" name="Rectangle 2"/>
          <p:cNvSpPr>
            <a:spLocks noGrp="1" noChangeArrowheads="1"/>
          </p:cNvSpPr>
          <p:nvPr>
            <p:ph type="title"/>
          </p:nvPr>
        </p:nvSpPr>
        <p:spPr>
          <a:xfrm>
            <a:off x="239713" y="63500"/>
            <a:ext cx="8904287" cy="614363"/>
          </a:xfrm>
        </p:spPr>
        <p:txBody>
          <a:bodyPr/>
          <a:lstStyle/>
          <a:p>
            <a:r>
              <a:rPr lang="en-US"/>
              <a:t>Step 7: Save the documents</a:t>
            </a:r>
          </a:p>
        </p:txBody>
      </p:sp>
      <p:sp>
        <p:nvSpPr>
          <p:cNvPr id="196611" name="Rectangle 3"/>
          <p:cNvSpPr>
            <a:spLocks noChangeArrowheads="1"/>
          </p:cNvSpPr>
          <p:nvPr/>
        </p:nvSpPr>
        <p:spPr bwMode="auto">
          <a:xfrm>
            <a:off x="6119813" y="854075"/>
            <a:ext cx="2744787" cy="27638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spcBef>
                <a:spcPct val="20000"/>
              </a:spcBef>
              <a:spcAft>
                <a:spcPct val="75000"/>
              </a:spcAft>
            </a:pPr>
            <a:r>
              <a:rPr lang="en-US" sz="2000" b="0"/>
              <a:t>Here’s how. </a:t>
            </a:r>
          </a:p>
        </p:txBody>
      </p:sp>
      <p:graphicFrame>
        <p:nvGraphicFramePr>
          <p:cNvPr id="196612" name="Object 4"/>
          <p:cNvGraphicFramePr>
            <a:graphicFrameLocks noChangeAspect="1"/>
          </p:cNvGraphicFramePr>
          <p:nvPr/>
        </p:nvGraphicFramePr>
        <p:xfrm>
          <a:off x="339725" y="4044950"/>
          <a:ext cx="269875" cy="303213"/>
        </p:xfrm>
        <a:graphic>
          <a:graphicData uri="http://schemas.openxmlformats.org/presentationml/2006/ole">
            <mc:AlternateContent xmlns:mc="http://schemas.openxmlformats.org/markup-compatibility/2006">
              <mc:Choice xmlns:v="urn:schemas-microsoft-com:vml" Requires="v">
                <p:oleObj name="Visio" r:id="rId3" imgW="270231" imgH="303063" progId="Visio.Drawing.11">
                  <p:embed/>
                </p:oleObj>
              </mc:Choice>
              <mc:Fallback>
                <p:oleObj name="Visio" r:id="rId3" imgW="270231" imgH="303063" progId="Visio.Drawing.11">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9725" y="4044950"/>
                        <a:ext cx="269875" cy="303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96613" name="Object 5"/>
          <p:cNvGraphicFramePr>
            <a:graphicFrameLocks noChangeAspect="1"/>
          </p:cNvGraphicFramePr>
          <p:nvPr/>
        </p:nvGraphicFramePr>
        <p:xfrm>
          <a:off x="339725" y="4487863"/>
          <a:ext cx="269875" cy="303212"/>
        </p:xfrm>
        <a:graphic>
          <a:graphicData uri="http://schemas.openxmlformats.org/presentationml/2006/ole">
            <mc:AlternateContent xmlns:mc="http://schemas.openxmlformats.org/markup-compatibility/2006">
              <mc:Choice xmlns:v="urn:schemas-microsoft-com:vml" Requires="v">
                <p:oleObj name="Visio" r:id="rId5" imgW="270231" imgH="303063" progId="Visio.Drawing.11">
                  <p:embed/>
                </p:oleObj>
              </mc:Choice>
              <mc:Fallback>
                <p:oleObj name="Visio" r:id="rId5" imgW="270231" imgH="303063" progId="Visio.Drawing.11">
                  <p:embed/>
                  <p:pic>
                    <p:nvPicPr>
                      <p:cNvPr id="0" name="Object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39725" y="4487863"/>
                        <a:ext cx="269875" cy="303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96615" name="Line 7"/>
          <p:cNvSpPr>
            <a:spLocks noChangeShapeType="1"/>
          </p:cNvSpPr>
          <p:nvPr/>
        </p:nvSpPr>
        <p:spPr bwMode="auto">
          <a:xfrm>
            <a:off x="339725" y="3951288"/>
            <a:ext cx="8413750"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96616" name="Rectangle 8"/>
          <p:cNvSpPr>
            <a:spLocks noChangeArrowheads="1"/>
          </p:cNvSpPr>
          <p:nvPr/>
        </p:nvSpPr>
        <p:spPr bwMode="auto">
          <a:xfrm>
            <a:off x="676275" y="4025900"/>
            <a:ext cx="5940425" cy="1549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20000"/>
              </a:spcBef>
              <a:spcAft>
                <a:spcPct val="45000"/>
              </a:spcAft>
            </a:pPr>
            <a:r>
              <a:rPr lang="en-US" b="0">
                <a:solidFill>
                  <a:srgbClr val="FFCC00"/>
                </a:solidFill>
              </a:rPr>
              <a:t>Click the </a:t>
            </a:r>
            <a:r>
              <a:rPr lang="en-US">
                <a:solidFill>
                  <a:srgbClr val="FFCC00"/>
                </a:solidFill>
              </a:rPr>
              <a:t>Microsoft Office Button</a:t>
            </a:r>
            <a:r>
              <a:rPr lang="en-US" b="0">
                <a:solidFill>
                  <a:srgbClr val="FFCC00"/>
                </a:solidFill>
              </a:rPr>
              <a:t>.</a:t>
            </a:r>
          </a:p>
          <a:p>
            <a:pPr>
              <a:spcBef>
                <a:spcPct val="20000"/>
              </a:spcBef>
              <a:spcAft>
                <a:spcPct val="45000"/>
              </a:spcAft>
            </a:pPr>
            <a:r>
              <a:rPr lang="en-US" b="0">
                <a:solidFill>
                  <a:srgbClr val="FFCC00"/>
                </a:solidFill>
              </a:rPr>
              <a:t>On the menu, click </a:t>
            </a:r>
            <a:r>
              <a:rPr lang="en-US">
                <a:solidFill>
                  <a:srgbClr val="FFCC00"/>
                </a:solidFill>
              </a:rPr>
              <a:t>Save</a:t>
            </a:r>
            <a:r>
              <a:rPr lang="en-US" b="0">
                <a:solidFill>
                  <a:srgbClr val="FFCC00"/>
                </a:solidFill>
              </a:rPr>
              <a:t>. Then choose a location and name for the file and click </a:t>
            </a:r>
            <a:r>
              <a:rPr lang="en-US">
                <a:solidFill>
                  <a:srgbClr val="FFCC00"/>
                </a:solidFill>
              </a:rPr>
              <a:t>Save</a:t>
            </a:r>
            <a:r>
              <a:rPr lang="en-US" b="0">
                <a:solidFill>
                  <a:srgbClr val="FFCC00"/>
                </a:solidFill>
              </a:rPr>
              <a:t> again.</a:t>
            </a:r>
            <a:endParaRPr lang="en-US">
              <a:solidFill>
                <a:srgbClr val="FFCC00"/>
              </a:solidFill>
            </a:endParaRPr>
          </a:p>
          <a:p>
            <a:pPr>
              <a:spcBef>
                <a:spcPct val="20000"/>
              </a:spcBef>
              <a:spcAft>
                <a:spcPct val="45000"/>
              </a:spcAft>
            </a:pPr>
            <a:endParaRPr lang="en-US" b="0">
              <a:solidFill>
                <a:srgbClr val="FFCC00"/>
              </a:solidFill>
            </a:endParaRPr>
          </a:p>
        </p:txBody>
      </p:sp>
      <p:pic>
        <p:nvPicPr>
          <p:cNvPr id="196618" name="Picture 10" descr="Microsoft Office Button and Save command"/>
          <p:cNvPicPr>
            <a:picLocks noGrp="1" noChangeAspect="1" noChangeArrowheads="1"/>
          </p:cNvPicPr>
          <p:nvPr>
            <p:ph sz="half" idx="1"/>
          </p:nvPr>
        </p:nvPicPr>
        <p:blipFill>
          <a:blip r:embed="rId7">
            <a:extLst>
              <a:ext uri="{28A0092B-C50C-407E-A947-70E740481C1C}">
                <a14:useLocalDpi xmlns:a14="http://schemas.microsoft.com/office/drawing/2010/main" val="0"/>
              </a:ext>
            </a:extLst>
          </a:blip>
          <a:srcRect/>
          <a:stretch>
            <a:fillRect/>
          </a:stretch>
        </p:blipFill>
        <p:spPr>
          <a:xfrm>
            <a:off x="350838" y="949325"/>
            <a:ext cx="5651500" cy="284956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transition spd="med">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1" fill="hold" grpId="0" nodeType="afterEffect">
                                  <p:stCondLst>
                                    <p:cond delay="0"/>
                                  </p:stCondLst>
                                  <p:childTnLst>
                                    <p:set>
                                      <p:cBhvr>
                                        <p:cTn id="6" dur="1" fill="hold">
                                          <p:stCondLst>
                                            <p:cond delay="0"/>
                                          </p:stCondLst>
                                        </p:cTn>
                                        <p:tgtEl>
                                          <p:spTgt spid="196611"/>
                                        </p:tgtEl>
                                        <p:attrNameLst>
                                          <p:attrName>style.visibility</p:attrName>
                                        </p:attrNameLst>
                                      </p:cBhvr>
                                      <p:to>
                                        <p:strVal val="visible"/>
                                      </p:to>
                                    </p:set>
                                    <p:animEffect transition="in" filter="slide(fromTop)">
                                      <p:cBhvr>
                                        <p:cTn id="7" dur="500"/>
                                        <p:tgtEl>
                                          <p:spTgt spid="196611"/>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nodeType="clickEffect">
                                  <p:stCondLst>
                                    <p:cond delay="0"/>
                                  </p:stCondLst>
                                  <p:childTnLst>
                                    <p:set>
                                      <p:cBhvr>
                                        <p:cTn id="11" dur="1" fill="hold">
                                          <p:stCondLst>
                                            <p:cond delay="0"/>
                                          </p:stCondLst>
                                        </p:cTn>
                                        <p:tgtEl>
                                          <p:spTgt spid="196612"/>
                                        </p:tgtEl>
                                        <p:attrNameLst>
                                          <p:attrName>style.visibility</p:attrName>
                                        </p:attrNameLst>
                                      </p:cBhvr>
                                      <p:to>
                                        <p:strVal val="visible"/>
                                      </p:to>
                                    </p:set>
                                    <p:animEffect transition="in" filter="dissolve">
                                      <p:cBhvr>
                                        <p:cTn id="12" dur="500"/>
                                        <p:tgtEl>
                                          <p:spTgt spid="196612"/>
                                        </p:tgtEl>
                                      </p:cBhvr>
                                    </p:animEffect>
                                  </p:childTnLst>
                                </p:cTn>
                              </p:par>
                            </p:childTnLst>
                          </p:cTn>
                        </p:par>
                        <p:par>
                          <p:cTn id="13" fill="hold" nodeType="afterGroup">
                            <p:stCondLst>
                              <p:cond delay="500"/>
                            </p:stCondLst>
                            <p:childTnLst>
                              <p:par>
                                <p:cTn id="14" presetID="9" presetClass="entr" presetSubtype="0" fill="hold" nodeType="afterEffect">
                                  <p:stCondLst>
                                    <p:cond delay="0"/>
                                  </p:stCondLst>
                                  <p:childTnLst>
                                    <p:set>
                                      <p:cBhvr>
                                        <p:cTn id="15" dur="1" fill="hold">
                                          <p:stCondLst>
                                            <p:cond delay="0"/>
                                          </p:stCondLst>
                                        </p:cTn>
                                        <p:tgtEl>
                                          <p:spTgt spid="196613"/>
                                        </p:tgtEl>
                                        <p:attrNameLst>
                                          <p:attrName>style.visibility</p:attrName>
                                        </p:attrNameLst>
                                      </p:cBhvr>
                                      <p:to>
                                        <p:strVal val="visible"/>
                                      </p:to>
                                    </p:set>
                                    <p:animEffect transition="in" filter="dissolve">
                                      <p:cBhvr>
                                        <p:cTn id="16" dur="500"/>
                                        <p:tgtEl>
                                          <p:spTgt spid="196613"/>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5" presetClass="entr" presetSubtype="10" fill="hold" grpId="0" nodeType="clickEffect">
                                  <p:stCondLst>
                                    <p:cond delay="0"/>
                                  </p:stCondLst>
                                  <p:childTnLst>
                                    <p:set>
                                      <p:cBhvr>
                                        <p:cTn id="20" dur="1" fill="hold">
                                          <p:stCondLst>
                                            <p:cond delay="0"/>
                                          </p:stCondLst>
                                        </p:cTn>
                                        <p:tgtEl>
                                          <p:spTgt spid="196616">
                                            <p:txEl>
                                              <p:pRg st="0" end="0"/>
                                            </p:txEl>
                                          </p:spTgt>
                                        </p:tgtEl>
                                        <p:attrNameLst>
                                          <p:attrName>style.visibility</p:attrName>
                                        </p:attrNameLst>
                                      </p:cBhvr>
                                      <p:to>
                                        <p:strVal val="visible"/>
                                      </p:to>
                                    </p:set>
                                    <p:animEffect transition="in" filter="checkerboard(across)">
                                      <p:cBhvr>
                                        <p:cTn id="21" dur="500"/>
                                        <p:tgtEl>
                                          <p:spTgt spid="196616">
                                            <p:txEl>
                                              <p:pRg st="0" end="0"/>
                                            </p:txEl>
                                          </p:spTgt>
                                        </p:tgtEl>
                                      </p:cBhvr>
                                    </p:animEffect>
                                  </p:childTnLst>
                                </p:cTn>
                              </p:par>
                            </p:childTnLst>
                          </p:cTn>
                        </p:par>
                      </p:childTnLst>
                    </p:cTn>
                  </p:par>
                  <p:par>
                    <p:cTn id="22" fill="hold" nodeType="clickPar">
                      <p:stCondLst>
                        <p:cond delay="indefinite"/>
                      </p:stCondLst>
                      <p:childTnLst>
                        <p:par>
                          <p:cTn id="23" fill="hold" nodeType="withGroup">
                            <p:stCondLst>
                              <p:cond delay="0"/>
                            </p:stCondLst>
                            <p:childTnLst>
                              <p:par>
                                <p:cTn id="24" presetID="5" presetClass="entr" presetSubtype="10" fill="hold" grpId="0" nodeType="clickEffect">
                                  <p:stCondLst>
                                    <p:cond delay="0"/>
                                  </p:stCondLst>
                                  <p:childTnLst>
                                    <p:set>
                                      <p:cBhvr>
                                        <p:cTn id="25" dur="1" fill="hold">
                                          <p:stCondLst>
                                            <p:cond delay="0"/>
                                          </p:stCondLst>
                                        </p:cTn>
                                        <p:tgtEl>
                                          <p:spTgt spid="196616">
                                            <p:txEl>
                                              <p:pRg st="1" end="1"/>
                                            </p:txEl>
                                          </p:spTgt>
                                        </p:tgtEl>
                                        <p:attrNameLst>
                                          <p:attrName>style.visibility</p:attrName>
                                        </p:attrNameLst>
                                      </p:cBhvr>
                                      <p:to>
                                        <p:strVal val="visible"/>
                                      </p:to>
                                    </p:set>
                                    <p:animEffect transition="in" filter="checkerboard(across)">
                                      <p:cBhvr>
                                        <p:cTn id="26" dur="500"/>
                                        <p:tgtEl>
                                          <p:spTgt spid="196616">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6611" grpId="0" autoUpdateAnimBg="0"/>
      <p:bldP spid="196616" grpId="0" build="p" autoUpdateAnimBg="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4"/>
          <p:cNvSpPr>
            <a:spLocks noGrp="1"/>
          </p:cNvSpPr>
          <p:nvPr>
            <p:ph type="ftr" sz="quarter" idx="11"/>
          </p:nvPr>
        </p:nvSpPr>
        <p:spPr/>
        <p:txBody>
          <a:bodyPr/>
          <a:lstStyle/>
          <a:p>
            <a:r>
              <a:rPr lang="en-US"/>
              <a:t>Mail merge II: Use the Ribbon and perform a complex mail merge</a:t>
            </a:r>
          </a:p>
        </p:txBody>
      </p:sp>
      <p:sp>
        <p:nvSpPr>
          <p:cNvPr id="50178" name="Rectangle 2"/>
          <p:cNvSpPr>
            <a:spLocks noGrp="1" noChangeArrowheads="1"/>
          </p:cNvSpPr>
          <p:nvPr>
            <p:ph type="title"/>
          </p:nvPr>
        </p:nvSpPr>
        <p:spPr/>
        <p:txBody>
          <a:bodyPr/>
          <a:lstStyle/>
          <a:p>
            <a:r>
              <a:rPr lang="en-US"/>
              <a:t>Suggestions for practice</a:t>
            </a:r>
          </a:p>
        </p:txBody>
      </p:sp>
      <p:sp>
        <p:nvSpPr>
          <p:cNvPr id="50179" name="Rectangle 3"/>
          <p:cNvSpPr>
            <a:spLocks noGrp="1" noChangeArrowheads="1"/>
          </p:cNvSpPr>
          <p:nvPr>
            <p:ph type="body" idx="1"/>
          </p:nvPr>
        </p:nvSpPr>
        <p:spPr>
          <a:xfrm>
            <a:off x="276225" y="814388"/>
            <a:ext cx="8905875" cy="3282950"/>
          </a:xfrm>
        </p:spPr>
        <p:txBody>
          <a:bodyPr/>
          <a:lstStyle/>
          <a:p>
            <a:pPr marL="288925" indent="-288925">
              <a:spcAft>
                <a:spcPct val="75000"/>
              </a:spcAft>
              <a:buClr>
                <a:srgbClr val="FF9900"/>
              </a:buClr>
              <a:buFontTx/>
              <a:buAutoNum type="arabicPeriod"/>
            </a:pPr>
            <a:r>
              <a:rPr lang="en-US"/>
              <a:t>Display the </a:t>
            </a:r>
            <a:r>
              <a:rPr lang="en-US" b="1"/>
              <a:t>Mailings</a:t>
            </a:r>
            <a:r>
              <a:rPr lang="en-US"/>
              <a:t> tab and start the merge.</a:t>
            </a:r>
          </a:p>
          <a:p>
            <a:pPr marL="288925" indent="-288925">
              <a:spcAft>
                <a:spcPct val="75000"/>
              </a:spcAft>
              <a:buClr>
                <a:srgbClr val="FF9900"/>
              </a:buClr>
              <a:buFontTx/>
              <a:buAutoNum type="arabicPeriod"/>
            </a:pPr>
            <a:r>
              <a:rPr lang="en-US"/>
              <a:t>Connect to your recipient list and refine the list.</a:t>
            </a:r>
          </a:p>
          <a:p>
            <a:pPr marL="288925" indent="-288925">
              <a:spcAft>
                <a:spcPct val="75000"/>
              </a:spcAft>
              <a:buClr>
                <a:srgbClr val="FF9900"/>
              </a:buClr>
              <a:buFontTx/>
              <a:buAutoNum type="arabicPeriod"/>
            </a:pPr>
            <a:r>
              <a:rPr lang="en-US"/>
              <a:t>Add and match fields.</a:t>
            </a:r>
          </a:p>
          <a:p>
            <a:pPr marL="288925" indent="-288925">
              <a:spcAft>
                <a:spcPct val="75000"/>
              </a:spcAft>
              <a:buClr>
                <a:srgbClr val="FF9900"/>
              </a:buClr>
              <a:buFontTx/>
              <a:buAutoNum type="arabicPeriod"/>
            </a:pPr>
            <a:r>
              <a:rPr lang="en-US"/>
              <a:t>Preview and finish the merge. </a:t>
            </a:r>
          </a:p>
          <a:p>
            <a:pPr marL="288925" indent="-288925">
              <a:spcAft>
                <a:spcPct val="75000"/>
              </a:spcAft>
              <a:buClr>
                <a:srgbClr val="FF9900"/>
              </a:buClr>
            </a:pPr>
            <a:endParaRPr lang="en-US"/>
          </a:p>
        </p:txBody>
      </p:sp>
      <p:sp>
        <p:nvSpPr>
          <p:cNvPr id="50180" name="Rectangle 4"/>
          <p:cNvSpPr>
            <a:spLocks noChangeArrowheads="1"/>
          </p:cNvSpPr>
          <p:nvPr/>
        </p:nvSpPr>
        <p:spPr bwMode="auto">
          <a:xfrm>
            <a:off x="293688" y="4622800"/>
            <a:ext cx="8431212" cy="755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spcBef>
                <a:spcPct val="20000"/>
              </a:spcBef>
              <a:spcAft>
                <a:spcPct val="45000"/>
              </a:spcAft>
            </a:pPr>
            <a:r>
              <a:rPr lang="en-US" sz="2000" b="0">
                <a:hlinkClick r:id="rId3"/>
              </a:rPr>
              <a:t>Online practice</a:t>
            </a:r>
            <a:r>
              <a:rPr lang="en-US" sz="2000" b="0"/>
              <a:t> (requires Word 2007)</a:t>
            </a:r>
          </a:p>
        </p:txBody>
      </p:sp>
    </p:spTree>
  </p:cSld>
  <p:clrMapOvr>
    <a:masterClrMapping/>
  </p:clrMapOvr>
  <p:transition spd="med">
    <p:wipe dir="d"/>
  </p:transition>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 name="Footer Placeholder 4"/>
          <p:cNvSpPr>
            <a:spLocks noGrp="1"/>
          </p:cNvSpPr>
          <p:nvPr>
            <p:ph type="ftr" sz="quarter" idx="11"/>
          </p:nvPr>
        </p:nvSpPr>
        <p:spPr/>
        <p:txBody>
          <a:bodyPr/>
          <a:lstStyle/>
          <a:p>
            <a:r>
              <a:rPr lang="en-US"/>
              <a:t>Mail merge II: Use the Ribbon and perform a complex mail merge</a:t>
            </a:r>
          </a:p>
        </p:txBody>
      </p:sp>
      <p:sp>
        <p:nvSpPr>
          <p:cNvPr id="10242" name="Rectangle 2"/>
          <p:cNvSpPr>
            <a:spLocks noGrp="1" noChangeArrowheads="1"/>
          </p:cNvSpPr>
          <p:nvPr>
            <p:ph type="title"/>
          </p:nvPr>
        </p:nvSpPr>
        <p:spPr/>
        <p:txBody>
          <a:bodyPr/>
          <a:lstStyle/>
          <a:p>
            <a:r>
              <a:rPr lang="en-US"/>
              <a:t>Course contents</a:t>
            </a:r>
          </a:p>
        </p:txBody>
      </p:sp>
      <p:sp>
        <p:nvSpPr>
          <p:cNvPr id="10243" name="Rectangle 3"/>
          <p:cNvSpPr>
            <a:spLocks noGrp="1" noChangeArrowheads="1"/>
          </p:cNvSpPr>
          <p:nvPr>
            <p:ph type="body" idx="1"/>
          </p:nvPr>
        </p:nvSpPr>
        <p:spPr>
          <a:xfrm>
            <a:off x="228600" y="828675"/>
            <a:ext cx="8431213" cy="3443288"/>
          </a:xfrm>
          <a:noFill/>
        </p:spPr>
        <p:txBody>
          <a:bodyPr/>
          <a:lstStyle/>
          <a:p>
            <a:pPr marL="276225" indent="-276225">
              <a:spcAft>
                <a:spcPct val="75000"/>
              </a:spcAft>
              <a:buClr>
                <a:srgbClr val="FF9900"/>
              </a:buClr>
              <a:buFontTx/>
              <a:buChar char="•"/>
            </a:pPr>
            <a:r>
              <a:rPr lang="en-US" sz="2800"/>
              <a:t>Overview: Beyond merge basics</a:t>
            </a:r>
          </a:p>
          <a:p>
            <a:pPr marL="276225" indent="-276225">
              <a:spcAft>
                <a:spcPct val="75000"/>
              </a:spcAft>
              <a:buClr>
                <a:srgbClr val="FF9900"/>
              </a:buClr>
              <a:buFontTx/>
              <a:buChar char="•"/>
            </a:pPr>
            <a:r>
              <a:rPr lang="en-US" sz="2800"/>
              <a:t>Lesson 1: Use the Ribbon to perform a mail merge</a:t>
            </a:r>
          </a:p>
          <a:p>
            <a:pPr marL="276225" indent="-276225">
              <a:spcAft>
                <a:spcPct val="75000"/>
              </a:spcAft>
              <a:buClr>
                <a:srgbClr val="FF9900"/>
              </a:buClr>
              <a:buFontTx/>
              <a:buChar char="•"/>
            </a:pPr>
            <a:r>
              <a:rPr lang="en-US" sz="2800"/>
              <a:t>Lesson 2: Perform a more complex mail merge</a:t>
            </a:r>
          </a:p>
        </p:txBody>
      </p:sp>
      <p:sp>
        <p:nvSpPr>
          <p:cNvPr id="10244" name="Rectangle 4"/>
          <p:cNvSpPr>
            <a:spLocks noChangeArrowheads="1"/>
          </p:cNvSpPr>
          <p:nvPr/>
        </p:nvSpPr>
        <p:spPr bwMode="auto">
          <a:xfrm>
            <a:off x="228600" y="4610100"/>
            <a:ext cx="8229600" cy="873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1"/>
          <a:lstStyle/>
          <a:p>
            <a:pPr>
              <a:spcBef>
                <a:spcPct val="20000"/>
              </a:spcBef>
            </a:pPr>
            <a:r>
              <a:rPr lang="en-US" sz="2400" b="0"/>
              <a:t>Each lesson includes a list of suggested tasks and a set of test questions.</a:t>
            </a:r>
          </a:p>
        </p:txBody>
      </p:sp>
    </p:spTree>
  </p:cSld>
  <p:clrMapOvr>
    <a:masterClrMapping/>
  </p:clrMapOvr>
  <p:transition spd="med">
    <p:wipe di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2" presetClass="entr" presetSubtype="1" fill="hold" grpId="0" nodeType="clickEffect">
                                  <p:stCondLst>
                                    <p:cond delay="0"/>
                                  </p:stCondLst>
                                  <p:childTnLst>
                                    <p:set>
                                      <p:cBhvr>
                                        <p:cTn id="6" dur="1" fill="hold">
                                          <p:stCondLst>
                                            <p:cond delay="0"/>
                                          </p:stCondLst>
                                        </p:cTn>
                                        <p:tgtEl>
                                          <p:spTgt spid="10243">
                                            <p:txEl>
                                              <p:pRg st="0" end="0"/>
                                            </p:txEl>
                                          </p:spTgt>
                                        </p:tgtEl>
                                        <p:attrNameLst>
                                          <p:attrName>style.visibility</p:attrName>
                                        </p:attrNameLst>
                                      </p:cBhvr>
                                      <p:to>
                                        <p:strVal val="visible"/>
                                      </p:to>
                                    </p:set>
                                    <p:animEffect transition="in" filter="slide(fromTop)">
                                      <p:cBhvr>
                                        <p:cTn id="7" dur="500"/>
                                        <p:tgtEl>
                                          <p:spTgt spid="10243">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2" presetClass="entr" presetSubtype="1" fill="hold" grpId="0" nodeType="clickEffect">
                                  <p:stCondLst>
                                    <p:cond delay="0"/>
                                  </p:stCondLst>
                                  <p:childTnLst>
                                    <p:set>
                                      <p:cBhvr>
                                        <p:cTn id="11" dur="1" fill="hold">
                                          <p:stCondLst>
                                            <p:cond delay="0"/>
                                          </p:stCondLst>
                                        </p:cTn>
                                        <p:tgtEl>
                                          <p:spTgt spid="10243">
                                            <p:txEl>
                                              <p:pRg st="1" end="1"/>
                                            </p:txEl>
                                          </p:spTgt>
                                        </p:tgtEl>
                                        <p:attrNameLst>
                                          <p:attrName>style.visibility</p:attrName>
                                        </p:attrNameLst>
                                      </p:cBhvr>
                                      <p:to>
                                        <p:strVal val="visible"/>
                                      </p:to>
                                    </p:set>
                                    <p:animEffect transition="in" filter="slide(fromTop)">
                                      <p:cBhvr>
                                        <p:cTn id="12" dur="500"/>
                                        <p:tgtEl>
                                          <p:spTgt spid="10243">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2" presetClass="entr" presetSubtype="1" fill="hold" grpId="0" nodeType="clickEffect">
                                  <p:stCondLst>
                                    <p:cond delay="0"/>
                                  </p:stCondLst>
                                  <p:childTnLst>
                                    <p:set>
                                      <p:cBhvr>
                                        <p:cTn id="16" dur="1" fill="hold">
                                          <p:stCondLst>
                                            <p:cond delay="0"/>
                                          </p:stCondLst>
                                        </p:cTn>
                                        <p:tgtEl>
                                          <p:spTgt spid="10243">
                                            <p:txEl>
                                              <p:pRg st="2" end="2"/>
                                            </p:txEl>
                                          </p:spTgt>
                                        </p:tgtEl>
                                        <p:attrNameLst>
                                          <p:attrName>style.visibility</p:attrName>
                                        </p:attrNameLst>
                                      </p:cBhvr>
                                      <p:to>
                                        <p:strVal val="visible"/>
                                      </p:to>
                                    </p:set>
                                    <p:animEffect transition="in" filter="slide(fromTop)">
                                      <p:cBhvr>
                                        <p:cTn id="17" dur="500"/>
                                        <p:tgtEl>
                                          <p:spTgt spid="10243">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2" presetClass="entr" presetSubtype="4" fill="hold" grpId="0" nodeType="clickEffect">
                                  <p:stCondLst>
                                    <p:cond delay="0"/>
                                  </p:stCondLst>
                                  <p:childTnLst>
                                    <p:set>
                                      <p:cBhvr>
                                        <p:cTn id="21" dur="1" fill="hold">
                                          <p:stCondLst>
                                            <p:cond delay="0"/>
                                          </p:stCondLst>
                                        </p:cTn>
                                        <p:tgtEl>
                                          <p:spTgt spid="10244"/>
                                        </p:tgtEl>
                                        <p:attrNameLst>
                                          <p:attrName>style.visibility</p:attrName>
                                        </p:attrNameLst>
                                      </p:cBhvr>
                                      <p:to>
                                        <p:strVal val="visible"/>
                                      </p:to>
                                    </p:set>
                                    <p:animEffect transition="in" filter="slide(fromBottom)">
                                      <p:cBhvr>
                                        <p:cTn id="22" dur="500"/>
                                        <p:tgtEl>
                                          <p:spTgt spid="102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build="p" autoUpdateAnimBg="0"/>
      <p:bldP spid="10244" grpId="0" autoUpdateAnimBg="0"/>
    </p:bldLst>
  </p:timing>
</p:sld>
</file>

<file path=ppt/slides/slide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 name="Footer Placeholder 5"/>
          <p:cNvSpPr>
            <a:spLocks noGrp="1"/>
          </p:cNvSpPr>
          <p:nvPr>
            <p:ph type="ftr" sz="quarter" idx="11"/>
          </p:nvPr>
        </p:nvSpPr>
        <p:spPr/>
        <p:txBody>
          <a:bodyPr/>
          <a:lstStyle/>
          <a:p>
            <a:r>
              <a:rPr lang="en-US"/>
              <a:t>Mail merge II: Use the Ribbon and perform a complex mail merge</a:t>
            </a:r>
          </a:p>
        </p:txBody>
      </p:sp>
      <p:sp>
        <p:nvSpPr>
          <p:cNvPr id="52226" name="Rectangle 2"/>
          <p:cNvSpPr>
            <a:spLocks noGrp="1" noChangeArrowheads="1"/>
          </p:cNvSpPr>
          <p:nvPr>
            <p:ph type="title"/>
          </p:nvPr>
        </p:nvSpPr>
        <p:spPr/>
        <p:txBody>
          <a:bodyPr/>
          <a:lstStyle/>
          <a:p>
            <a:r>
              <a:rPr lang="en-US"/>
              <a:t>Test 1, question 1</a:t>
            </a:r>
          </a:p>
        </p:txBody>
      </p:sp>
      <p:sp>
        <p:nvSpPr>
          <p:cNvPr id="52227" name="Rectangle 3"/>
          <p:cNvSpPr>
            <a:spLocks noGrp="1" noChangeArrowheads="1"/>
          </p:cNvSpPr>
          <p:nvPr>
            <p:ph type="body" sz="half" idx="2"/>
          </p:nvPr>
        </p:nvSpPr>
        <p:spPr>
          <a:xfrm>
            <a:off x="222250" y="850900"/>
            <a:ext cx="7685088" cy="1189038"/>
          </a:xfrm>
        </p:spPr>
        <p:txBody>
          <a:bodyPr/>
          <a:lstStyle/>
          <a:p>
            <a:pPr marL="0" indent="0">
              <a:spcAft>
                <a:spcPct val="75000"/>
              </a:spcAft>
            </a:pPr>
            <a:r>
              <a:rPr lang="en-US" b="1"/>
              <a:t>How do you display the mail merge commands on the Ribbon? (Pick one answer.)</a:t>
            </a:r>
          </a:p>
        </p:txBody>
      </p:sp>
      <p:sp>
        <p:nvSpPr>
          <p:cNvPr id="52228" name="Rectangle 4"/>
          <p:cNvSpPr>
            <a:spLocks noChangeArrowheads="1"/>
          </p:cNvSpPr>
          <p:nvPr/>
        </p:nvSpPr>
        <p:spPr bwMode="auto">
          <a:xfrm>
            <a:off x="242888" y="2344738"/>
            <a:ext cx="7624762" cy="3105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401638" indent="-401638">
              <a:spcBef>
                <a:spcPct val="20000"/>
              </a:spcBef>
              <a:spcAft>
                <a:spcPct val="75000"/>
              </a:spcAft>
              <a:buFontTx/>
              <a:buAutoNum type="arabicPeriod"/>
            </a:pPr>
            <a:r>
              <a:rPr lang="en-US" sz="2000" b="0"/>
              <a:t>Click the </a:t>
            </a:r>
            <a:r>
              <a:rPr lang="en-US" sz="2000"/>
              <a:t>Microsoft Office Button</a:t>
            </a:r>
            <a:r>
              <a:rPr lang="en-US" sz="2000" b="0"/>
              <a:t> and then </a:t>
            </a:r>
            <a:r>
              <a:rPr lang="en-US" sz="2000"/>
              <a:t>Word Options</a:t>
            </a:r>
            <a:r>
              <a:rPr lang="en-US" sz="2000" b="0"/>
              <a:t>. </a:t>
            </a:r>
          </a:p>
          <a:p>
            <a:pPr marL="401638" indent="-401638">
              <a:spcBef>
                <a:spcPct val="20000"/>
              </a:spcBef>
              <a:spcAft>
                <a:spcPct val="75000"/>
              </a:spcAft>
              <a:buFontTx/>
              <a:buAutoNum type="arabicPeriod"/>
            </a:pPr>
            <a:r>
              <a:rPr lang="en-US" sz="2000" b="0"/>
              <a:t>Click the </a:t>
            </a:r>
            <a:r>
              <a:rPr lang="en-US" sz="2000"/>
              <a:t>Mailings</a:t>
            </a:r>
            <a:r>
              <a:rPr lang="en-US" sz="2000" b="0"/>
              <a:t> tab. </a:t>
            </a:r>
          </a:p>
          <a:p>
            <a:pPr marL="401638" indent="-401638">
              <a:spcBef>
                <a:spcPct val="20000"/>
              </a:spcBef>
              <a:spcAft>
                <a:spcPct val="75000"/>
              </a:spcAft>
              <a:buFontTx/>
              <a:buAutoNum type="arabicPeriod"/>
            </a:pPr>
            <a:r>
              <a:rPr lang="en-US" sz="2000" b="0"/>
              <a:t>Click the </a:t>
            </a:r>
            <a:r>
              <a:rPr lang="en-US" sz="2000"/>
              <a:t>Insert</a:t>
            </a:r>
            <a:r>
              <a:rPr lang="en-US" sz="2000" b="0"/>
              <a:t> tab. </a:t>
            </a:r>
          </a:p>
        </p:txBody>
      </p:sp>
    </p:spTree>
  </p:cSld>
  <p:clrMapOvr>
    <a:masterClrMapping/>
  </p:clrMapOvr>
  <p:transition spd="med">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1" fill="hold" grpId="0" nodeType="afterEffect">
                                  <p:stCondLst>
                                    <p:cond delay="0"/>
                                  </p:stCondLst>
                                  <p:childTnLst>
                                    <p:set>
                                      <p:cBhvr>
                                        <p:cTn id="6" dur="1" fill="hold">
                                          <p:stCondLst>
                                            <p:cond delay="0"/>
                                          </p:stCondLst>
                                        </p:cTn>
                                        <p:tgtEl>
                                          <p:spTgt spid="52227">
                                            <p:txEl>
                                              <p:pRg st="0" end="0"/>
                                            </p:txEl>
                                          </p:spTgt>
                                        </p:tgtEl>
                                        <p:attrNameLst>
                                          <p:attrName>style.visibility</p:attrName>
                                        </p:attrNameLst>
                                      </p:cBhvr>
                                      <p:to>
                                        <p:strVal val="visible"/>
                                      </p:to>
                                    </p:set>
                                    <p:animEffect transition="in" filter="slide(fromTop)">
                                      <p:cBhvr>
                                        <p:cTn id="7" dur="500"/>
                                        <p:tgtEl>
                                          <p:spTgt spid="52227">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2" presetClass="entr" presetSubtype="8" fill="hold" grpId="0" nodeType="clickEffect">
                                  <p:stCondLst>
                                    <p:cond delay="0"/>
                                  </p:stCondLst>
                                  <p:childTnLst>
                                    <p:set>
                                      <p:cBhvr>
                                        <p:cTn id="11" dur="1" fill="hold">
                                          <p:stCondLst>
                                            <p:cond delay="0"/>
                                          </p:stCondLst>
                                        </p:cTn>
                                        <p:tgtEl>
                                          <p:spTgt spid="52228">
                                            <p:txEl>
                                              <p:pRg st="0" end="0"/>
                                            </p:txEl>
                                          </p:spTgt>
                                        </p:tgtEl>
                                        <p:attrNameLst>
                                          <p:attrName>style.visibility</p:attrName>
                                        </p:attrNameLst>
                                      </p:cBhvr>
                                      <p:to>
                                        <p:strVal val="visible"/>
                                      </p:to>
                                    </p:set>
                                    <p:animEffect transition="in" filter="slide(fromLeft)">
                                      <p:cBhvr>
                                        <p:cTn id="12" dur="500"/>
                                        <p:tgtEl>
                                          <p:spTgt spid="52228">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2" presetClass="entr" presetSubtype="8" fill="hold" grpId="0" nodeType="clickEffect">
                                  <p:stCondLst>
                                    <p:cond delay="0"/>
                                  </p:stCondLst>
                                  <p:childTnLst>
                                    <p:set>
                                      <p:cBhvr>
                                        <p:cTn id="16" dur="1" fill="hold">
                                          <p:stCondLst>
                                            <p:cond delay="0"/>
                                          </p:stCondLst>
                                        </p:cTn>
                                        <p:tgtEl>
                                          <p:spTgt spid="52228">
                                            <p:txEl>
                                              <p:pRg st="1" end="1"/>
                                            </p:txEl>
                                          </p:spTgt>
                                        </p:tgtEl>
                                        <p:attrNameLst>
                                          <p:attrName>style.visibility</p:attrName>
                                        </p:attrNameLst>
                                      </p:cBhvr>
                                      <p:to>
                                        <p:strVal val="visible"/>
                                      </p:to>
                                    </p:set>
                                    <p:animEffect transition="in" filter="slide(fromLeft)">
                                      <p:cBhvr>
                                        <p:cTn id="17" dur="500"/>
                                        <p:tgtEl>
                                          <p:spTgt spid="52228">
                                            <p:txEl>
                                              <p:pRg st="1" end="1"/>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2" presetClass="entr" presetSubtype="8" fill="hold" grpId="0" nodeType="clickEffect">
                                  <p:stCondLst>
                                    <p:cond delay="0"/>
                                  </p:stCondLst>
                                  <p:childTnLst>
                                    <p:set>
                                      <p:cBhvr>
                                        <p:cTn id="21" dur="1" fill="hold">
                                          <p:stCondLst>
                                            <p:cond delay="0"/>
                                          </p:stCondLst>
                                        </p:cTn>
                                        <p:tgtEl>
                                          <p:spTgt spid="52228">
                                            <p:txEl>
                                              <p:pRg st="2" end="2"/>
                                            </p:txEl>
                                          </p:spTgt>
                                        </p:tgtEl>
                                        <p:attrNameLst>
                                          <p:attrName>style.visibility</p:attrName>
                                        </p:attrNameLst>
                                      </p:cBhvr>
                                      <p:to>
                                        <p:strVal val="visible"/>
                                      </p:to>
                                    </p:set>
                                    <p:animEffect transition="in" filter="slide(fromLeft)">
                                      <p:cBhvr>
                                        <p:cTn id="22" dur="500"/>
                                        <p:tgtEl>
                                          <p:spTgt spid="52228">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227" grpId="0" build="p" autoUpdateAnimBg="0" advAuto="0"/>
      <p:bldP spid="52228" grpId="0" build="p" autoUpdateAnimBg="0"/>
    </p:bldLst>
  </p:timing>
</p:sld>
</file>

<file path=ppt/slides/slide2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 name="Footer Placeholder 5"/>
          <p:cNvSpPr>
            <a:spLocks noGrp="1"/>
          </p:cNvSpPr>
          <p:nvPr>
            <p:ph type="ftr" sz="quarter" idx="11"/>
          </p:nvPr>
        </p:nvSpPr>
        <p:spPr/>
        <p:txBody>
          <a:bodyPr/>
          <a:lstStyle/>
          <a:p>
            <a:r>
              <a:rPr lang="en-US"/>
              <a:t>Mail merge II: Use the Ribbon and perform a complex mail merge</a:t>
            </a:r>
          </a:p>
        </p:txBody>
      </p:sp>
      <p:sp>
        <p:nvSpPr>
          <p:cNvPr id="54274" name="Rectangle 2"/>
          <p:cNvSpPr>
            <a:spLocks noGrp="1" noChangeArrowheads="1"/>
          </p:cNvSpPr>
          <p:nvPr>
            <p:ph type="title"/>
          </p:nvPr>
        </p:nvSpPr>
        <p:spPr/>
        <p:txBody>
          <a:bodyPr/>
          <a:lstStyle/>
          <a:p>
            <a:r>
              <a:rPr lang="en-US"/>
              <a:t>Test 1, question 1: Answer</a:t>
            </a:r>
          </a:p>
        </p:txBody>
      </p:sp>
      <p:sp>
        <p:nvSpPr>
          <p:cNvPr id="54275" name="Rectangle 3"/>
          <p:cNvSpPr>
            <a:spLocks noGrp="1" noChangeArrowheads="1"/>
          </p:cNvSpPr>
          <p:nvPr>
            <p:ph sz="half" idx="2"/>
          </p:nvPr>
        </p:nvSpPr>
        <p:spPr>
          <a:xfrm>
            <a:off x="323850" y="815975"/>
            <a:ext cx="8350250" cy="703263"/>
          </a:xfrm>
        </p:spPr>
        <p:txBody>
          <a:bodyPr/>
          <a:lstStyle/>
          <a:p>
            <a:pPr marL="0" indent="0">
              <a:spcAft>
                <a:spcPct val="75000"/>
              </a:spcAft>
            </a:pPr>
            <a:r>
              <a:rPr lang="en-US"/>
              <a:t>Click the </a:t>
            </a:r>
            <a:r>
              <a:rPr lang="en-US" b="1"/>
              <a:t>Mailings</a:t>
            </a:r>
            <a:r>
              <a:rPr lang="en-US"/>
              <a:t> tab.</a:t>
            </a:r>
          </a:p>
        </p:txBody>
      </p:sp>
      <p:sp>
        <p:nvSpPr>
          <p:cNvPr id="54276" name="Rectangle 4"/>
          <p:cNvSpPr>
            <a:spLocks noChangeArrowheads="1"/>
          </p:cNvSpPr>
          <p:nvPr/>
        </p:nvSpPr>
        <p:spPr bwMode="auto">
          <a:xfrm>
            <a:off x="300038" y="2000250"/>
            <a:ext cx="8350250" cy="1171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spcBef>
                <a:spcPct val="20000"/>
              </a:spcBef>
              <a:spcAft>
                <a:spcPct val="75000"/>
              </a:spcAft>
            </a:pPr>
            <a:r>
              <a:rPr lang="en-US" sz="2000" b="0"/>
              <a:t>Then, you start at the </a:t>
            </a:r>
            <a:r>
              <a:rPr lang="en-US" sz="2000"/>
              <a:t>Start Mail Merge </a:t>
            </a:r>
            <a:r>
              <a:rPr lang="en-US" sz="2000" b="0"/>
              <a:t>group and work your way to the </a:t>
            </a:r>
            <a:r>
              <a:rPr lang="en-US" sz="2000"/>
              <a:t>Finish</a:t>
            </a:r>
            <a:r>
              <a:rPr lang="en-US" sz="2000" b="0"/>
              <a:t> group.</a:t>
            </a:r>
          </a:p>
        </p:txBody>
      </p:sp>
    </p:spTree>
  </p:cSld>
  <p:clrMapOvr>
    <a:masterClrMapping/>
  </p:clrMapOvr>
  <p:transition spd="med">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7" presetClass="entr" presetSubtype="10" fill="hold" grpId="0" nodeType="afterEffect">
                                  <p:stCondLst>
                                    <p:cond delay="0"/>
                                  </p:stCondLst>
                                  <p:childTnLst>
                                    <p:set>
                                      <p:cBhvr>
                                        <p:cTn id="6" dur="1" fill="hold">
                                          <p:stCondLst>
                                            <p:cond delay="0"/>
                                          </p:stCondLst>
                                        </p:cTn>
                                        <p:tgtEl>
                                          <p:spTgt spid="54275"/>
                                        </p:tgtEl>
                                        <p:attrNameLst>
                                          <p:attrName>style.visibility</p:attrName>
                                        </p:attrNameLst>
                                      </p:cBhvr>
                                      <p:to>
                                        <p:strVal val="visible"/>
                                      </p:to>
                                    </p:set>
                                    <p:anim calcmode="lin" valueType="num">
                                      <p:cBhvr>
                                        <p:cTn id="7" dur="500" fill="hold"/>
                                        <p:tgtEl>
                                          <p:spTgt spid="54275"/>
                                        </p:tgtEl>
                                        <p:attrNameLst>
                                          <p:attrName>ppt_w</p:attrName>
                                        </p:attrNameLst>
                                      </p:cBhvr>
                                      <p:tavLst>
                                        <p:tav tm="0">
                                          <p:val>
                                            <p:fltVal val="0"/>
                                          </p:val>
                                        </p:tav>
                                        <p:tav tm="100000">
                                          <p:val>
                                            <p:strVal val="#ppt_w"/>
                                          </p:val>
                                        </p:tav>
                                      </p:tavLst>
                                    </p:anim>
                                    <p:anim calcmode="lin" valueType="num">
                                      <p:cBhvr>
                                        <p:cTn id="8" dur="500" fill="hold"/>
                                        <p:tgtEl>
                                          <p:spTgt spid="54275"/>
                                        </p:tgtEl>
                                        <p:attrNameLst>
                                          <p:attrName>ppt_h</p:attrName>
                                        </p:attrNameLst>
                                      </p:cBhvr>
                                      <p:tavLst>
                                        <p:tav tm="0">
                                          <p:val>
                                            <p:strVal val="#ppt_h"/>
                                          </p:val>
                                        </p:tav>
                                        <p:tav tm="100000">
                                          <p:val>
                                            <p:strVal val="#ppt_h"/>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12" presetClass="entr" presetSubtype="4" fill="hold" grpId="0" nodeType="clickEffect">
                                  <p:stCondLst>
                                    <p:cond delay="0"/>
                                  </p:stCondLst>
                                  <p:childTnLst>
                                    <p:set>
                                      <p:cBhvr>
                                        <p:cTn id="12" dur="1" fill="hold">
                                          <p:stCondLst>
                                            <p:cond delay="0"/>
                                          </p:stCondLst>
                                        </p:cTn>
                                        <p:tgtEl>
                                          <p:spTgt spid="54276"/>
                                        </p:tgtEl>
                                        <p:attrNameLst>
                                          <p:attrName>style.visibility</p:attrName>
                                        </p:attrNameLst>
                                      </p:cBhvr>
                                      <p:to>
                                        <p:strVal val="visible"/>
                                      </p:to>
                                    </p:set>
                                    <p:animEffect transition="in" filter="slide(fromBottom)">
                                      <p:cBhvr>
                                        <p:cTn id="13" dur="500"/>
                                        <p:tgtEl>
                                          <p:spTgt spid="542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275" grpId="0" autoUpdateAnimBg="0"/>
      <p:bldP spid="54276" grpId="0" autoUpdateAnimBg="0"/>
    </p:bldLst>
  </p:timing>
</p:sld>
</file>

<file path=ppt/slides/slide2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 name="Footer Placeholder 5"/>
          <p:cNvSpPr>
            <a:spLocks noGrp="1"/>
          </p:cNvSpPr>
          <p:nvPr>
            <p:ph type="ftr" sz="quarter" idx="11"/>
          </p:nvPr>
        </p:nvSpPr>
        <p:spPr/>
        <p:txBody>
          <a:bodyPr/>
          <a:lstStyle/>
          <a:p>
            <a:r>
              <a:rPr lang="en-US"/>
              <a:t>Mail merge II: Use the Ribbon and perform a complex mail merge</a:t>
            </a:r>
          </a:p>
        </p:txBody>
      </p:sp>
      <p:sp>
        <p:nvSpPr>
          <p:cNvPr id="56322" name="Rectangle 2"/>
          <p:cNvSpPr>
            <a:spLocks noGrp="1" noChangeArrowheads="1"/>
          </p:cNvSpPr>
          <p:nvPr>
            <p:ph type="title"/>
          </p:nvPr>
        </p:nvSpPr>
        <p:spPr/>
        <p:txBody>
          <a:bodyPr/>
          <a:lstStyle/>
          <a:p>
            <a:r>
              <a:rPr lang="en-US"/>
              <a:t>Test 1, question 2</a:t>
            </a:r>
          </a:p>
        </p:txBody>
      </p:sp>
      <p:sp>
        <p:nvSpPr>
          <p:cNvPr id="56323" name="Rectangle 3"/>
          <p:cNvSpPr>
            <a:spLocks noGrp="1" noChangeArrowheads="1"/>
          </p:cNvSpPr>
          <p:nvPr>
            <p:ph type="body" sz="half" idx="2"/>
          </p:nvPr>
        </p:nvSpPr>
        <p:spPr>
          <a:xfrm>
            <a:off x="242888" y="850900"/>
            <a:ext cx="7685087" cy="1189038"/>
          </a:xfrm>
        </p:spPr>
        <p:txBody>
          <a:bodyPr/>
          <a:lstStyle/>
          <a:p>
            <a:pPr marL="0" indent="0">
              <a:spcAft>
                <a:spcPct val="75000"/>
              </a:spcAft>
            </a:pPr>
            <a:r>
              <a:rPr lang="en-US" b="1"/>
              <a:t>What can you do in the Mailings tab that you can’t do by using the Mail Merge Wizard? (Pick one answer.)</a:t>
            </a:r>
          </a:p>
        </p:txBody>
      </p:sp>
      <p:sp>
        <p:nvSpPr>
          <p:cNvPr id="56324" name="Rectangle 4"/>
          <p:cNvSpPr>
            <a:spLocks noChangeArrowheads="1"/>
          </p:cNvSpPr>
          <p:nvPr/>
        </p:nvSpPr>
        <p:spPr bwMode="auto">
          <a:xfrm>
            <a:off x="242888" y="2241550"/>
            <a:ext cx="7624762" cy="3105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401638" indent="-401638">
              <a:spcBef>
                <a:spcPct val="20000"/>
              </a:spcBef>
              <a:spcAft>
                <a:spcPct val="75000"/>
              </a:spcAft>
              <a:buFontTx/>
              <a:buAutoNum type="arabicPeriod"/>
            </a:pPr>
            <a:r>
              <a:rPr lang="en-US" sz="2000" b="0"/>
              <a:t>Preview the merge. </a:t>
            </a:r>
          </a:p>
          <a:p>
            <a:pPr marL="401638" indent="-401638">
              <a:spcBef>
                <a:spcPct val="20000"/>
              </a:spcBef>
              <a:spcAft>
                <a:spcPct val="75000"/>
              </a:spcAft>
              <a:buFontTx/>
              <a:buAutoNum type="arabicPeriod"/>
            </a:pPr>
            <a:r>
              <a:rPr lang="en-US" sz="2000" b="0"/>
              <a:t>Insert </a:t>
            </a:r>
            <a:r>
              <a:rPr lang="en-US" sz="2000"/>
              <a:t>Address Block </a:t>
            </a:r>
            <a:r>
              <a:rPr lang="en-US" sz="2000" b="0"/>
              <a:t>and </a:t>
            </a:r>
            <a:r>
              <a:rPr lang="en-US" sz="2000"/>
              <a:t>Greeting Line </a:t>
            </a:r>
            <a:r>
              <a:rPr lang="en-US" sz="2000" b="0"/>
              <a:t>fields. </a:t>
            </a:r>
          </a:p>
          <a:p>
            <a:pPr marL="401638" indent="-401638">
              <a:spcBef>
                <a:spcPct val="20000"/>
              </a:spcBef>
              <a:spcAft>
                <a:spcPct val="75000"/>
              </a:spcAft>
              <a:buFontTx/>
              <a:buAutoNum type="arabicPeriod"/>
            </a:pPr>
            <a:r>
              <a:rPr lang="en-US" sz="2000" b="0"/>
              <a:t>Add conditional text by using the </a:t>
            </a:r>
            <a:r>
              <a:rPr lang="en-US" sz="2000"/>
              <a:t>Rules</a:t>
            </a:r>
            <a:r>
              <a:rPr lang="en-US" sz="2000" b="0"/>
              <a:t> command. </a:t>
            </a:r>
          </a:p>
        </p:txBody>
      </p:sp>
    </p:spTree>
  </p:cSld>
  <p:clrMapOvr>
    <a:masterClrMapping/>
  </p:clrMapOvr>
  <p:transition spd="med">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1" fill="hold" grpId="0" nodeType="afterEffect">
                                  <p:stCondLst>
                                    <p:cond delay="0"/>
                                  </p:stCondLst>
                                  <p:childTnLst>
                                    <p:set>
                                      <p:cBhvr>
                                        <p:cTn id="6" dur="1" fill="hold">
                                          <p:stCondLst>
                                            <p:cond delay="0"/>
                                          </p:stCondLst>
                                        </p:cTn>
                                        <p:tgtEl>
                                          <p:spTgt spid="56323">
                                            <p:txEl>
                                              <p:pRg st="0" end="0"/>
                                            </p:txEl>
                                          </p:spTgt>
                                        </p:tgtEl>
                                        <p:attrNameLst>
                                          <p:attrName>style.visibility</p:attrName>
                                        </p:attrNameLst>
                                      </p:cBhvr>
                                      <p:to>
                                        <p:strVal val="visible"/>
                                      </p:to>
                                    </p:set>
                                    <p:animEffect transition="in" filter="slide(fromTop)">
                                      <p:cBhvr>
                                        <p:cTn id="7" dur="500"/>
                                        <p:tgtEl>
                                          <p:spTgt spid="56323">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2" presetClass="entr" presetSubtype="8" fill="hold" grpId="0" nodeType="clickEffect">
                                  <p:stCondLst>
                                    <p:cond delay="0"/>
                                  </p:stCondLst>
                                  <p:childTnLst>
                                    <p:set>
                                      <p:cBhvr>
                                        <p:cTn id="11" dur="1" fill="hold">
                                          <p:stCondLst>
                                            <p:cond delay="0"/>
                                          </p:stCondLst>
                                        </p:cTn>
                                        <p:tgtEl>
                                          <p:spTgt spid="56324">
                                            <p:txEl>
                                              <p:pRg st="0" end="0"/>
                                            </p:txEl>
                                          </p:spTgt>
                                        </p:tgtEl>
                                        <p:attrNameLst>
                                          <p:attrName>style.visibility</p:attrName>
                                        </p:attrNameLst>
                                      </p:cBhvr>
                                      <p:to>
                                        <p:strVal val="visible"/>
                                      </p:to>
                                    </p:set>
                                    <p:animEffect transition="in" filter="slide(fromLeft)">
                                      <p:cBhvr>
                                        <p:cTn id="12" dur="500"/>
                                        <p:tgtEl>
                                          <p:spTgt spid="56324">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2" presetClass="entr" presetSubtype="8" fill="hold" grpId="0" nodeType="clickEffect">
                                  <p:stCondLst>
                                    <p:cond delay="0"/>
                                  </p:stCondLst>
                                  <p:childTnLst>
                                    <p:set>
                                      <p:cBhvr>
                                        <p:cTn id="16" dur="1" fill="hold">
                                          <p:stCondLst>
                                            <p:cond delay="0"/>
                                          </p:stCondLst>
                                        </p:cTn>
                                        <p:tgtEl>
                                          <p:spTgt spid="56324">
                                            <p:txEl>
                                              <p:pRg st="1" end="1"/>
                                            </p:txEl>
                                          </p:spTgt>
                                        </p:tgtEl>
                                        <p:attrNameLst>
                                          <p:attrName>style.visibility</p:attrName>
                                        </p:attrNameLst>
                                      </p:cBhvr>
                                      <p:to>
                                        <p:strVal val="visible"/>
                                      </p:to>
                                    </p:set>
                                    <p:animEffect transition="in" filter="slide(fromLeft)">
                                      <p:cBhvr>
                                        <p:cTn id="17" dur="500"/>
                                        <p:tgtEl>
                                          <p:spTgt spid="56324">
                                            <p:txEl>
                                              <p:pRg st="1" end="1"/>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2" presetClass="entr" presetSubtype="8" fill="hold" grpId="0" nodeType="clickEffect">
                                  <p:stCondLst>
                                    <p:cond delay="0"/>
                                  </p:stCondLst>
                                  <p:childTnLst>
                                    <p:set>
                                      <p:cBhvr>
                                        <p:cTn id="21" dur="1" fill="hold">
                                          <p:stCondLst>
                                            <p:cond delay="0"/>
                                          </p:stCondLst>
                                        </p:cTn>
                                        <p:tgtEl>
                                          <p:spTgt spid="56324">
                                            <p:txEl>
                                              <p:pRg st="2" end="2"/>
                                            </p:txEl>
                                          </p:spTgt>
                                        </p:tgtEl>
                                        <p:attrNameLst>
                                          <p:attrName>style.visibility</p:attrName>
                                        </p:attrNameLst>
                                      </p:cBhvr>
                                      <p:to>
                                        <p:strVal val="visible"/>
                                      </p:to>
                                    </p:set>
                                    <p:animEffect transition="in" filter="slide(fromLeft)">
                                      <p:cBhvr>
                                        <p:cTn id="22" dur="500"/>
                                        <p:tgtEl>
                                          <p:spTgt spid="5632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323" grpId="0" build="p" autoUpdateAnimBg="0" advAuto="0"/>
      <p:bldP spid="56324" grpId="0" build="p" autoUpdateAnimBg="0"/>
    </p:bldLst>
  </p:timing>
</p:sld>
</file>

<file path=ppt/slides/slide2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Footer Placeholder 5"/>
          <p:cNvSpPr>
            <a:spLocks noGrp="1"/>
          </p:cNvSpPr>
          <p:nvPr>
            <p:ph type="ftr" sz="quarter" idx="11"/>
          </p:nvPr>
        </p:nvSpPr>
        <p:spPr/>
        <p:txBody>
          <a:bodyPr/>
          <a:lstStyle/>
          <a:p>
            <a:r>
              <a:rPr lang="en-US"/>
              <a:t>Mail merge II: Use the Ribbon and perform a complex mail merge</a:t>
            </a:r>
          </a:p>
        </p:txBody>
      </p:sp>
      <p:sp>
        <p:nvSpPr>
          <p:cNvPr id="58370" name="Rectangle 2"/>
          <p:cNvSpPr>
            <a:spLocks noGrp="1" noChangeArrowheads="1"/>
          </p:cNvSpPr>
          <p:nvPr>
            <p:ph type="title"/>
          </p:nvPr>
        </p:nvSpPr>
        <p:spPr/>
        <p:txBody>
          <a:bodyPr/>
          <a:lstStyle/>
          <a:p>
            <a:r>
              <a:rPr lang="en-US"/>
              <a:t>Test 1, question 2: Answer</a:t>
            </a:r>
          </a:p>
        </p:txBody>
      </p:sp>
      <p:sp>
        <p:nvSpPr>
          <p:cNvPr id="58371" name="Rectangle 3"/>
          <p:cNvSpPr>
            <a:spLocks noGrp="1" noChangeArrowheads="1"/>
          </p:cNvSpPr>
          <p:nvPr>
            <p:ph sz="half" idx="2"/>
          </p:nvPr>
        </p:nvSpPr>
        <p:spPr>
          <a:xfrm>
            <a:off x="261938" y="836613"/>
            <a:ext cx="8350250" cy="703262"/>
          </a:xfrm>
        </p:spPr>
        <p:txBody>
          <a:bodyPr/>
          <a:lstStyle/>
          <a:p>
            <a:pPr marL="0" indent="0">
              <a:spcAft>
                <a:spcPct val="75000"/>
              </a:spcAft>
            </a:pPr>
            <a:r>
              <a:rPr lang="en-US"/>
              <a:t>Add conditional text by using the </a:t>
            </a:r>
            <a:r>
              <a:rPr lang="en-US" b="1"/>
              <a:t>Rules</a:t>
            </a:r>
            <a:r>
              <a:rPr lang="en-US"/>
              <a:t> command. </a:t>
            </a:r>
          </a:p>
        </p:txBody>
      </p:sp>
    </p:spTree>
  </p:cSld>
  <p:clrMapOvr>
    <a:masterClrMapping/>
  </p:clrMapOvr>
  <p:transition spd="med">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7" presetClass="entr" presetSubtype="10" fill="hold" grpId="0" nodeType="afterEffect">
                                  <p:stCondLst>
                                    <p:cond delay="0"/>
                                  </p:stCondLst>
                                  <p:childTnLst>
                                    <p:set>
                                      <p:cBhvr>
                                        <p:cTn id="6" dur="1" fill="hold">
                                          <p:stCondLst>
                                            <p:cond delay="0"/>
                                          </p:stCondLst>
                                        </p:cTn>
                                        <p:tgtEl>
                                          <p:spTgt spid="58371"/>
                                        </p:tgtEl>
                                        <p:attrNameLst>
                                          <p:attrName>style.visibility</p:attrName>
                                        </p:attrNameLst>
                                      </p:cBhvr>
                                      <p:to>
                                        <p:strVal val="visible"/>
                                      </p:to>
                                    </p:set>
                                    <p:anim calcmode="lin" valueType="num">
                                      <p:cBhvr>
                                        <p:cTn id="7" dur="500" fill="hold"/>
                                        <p:tgtEl>
                                          <p:spTgt spid="58371"/>
                                        </p:tgtEl>
                                        <p:attrNameLst>
                                          <p:attrName>ppt_w</p:attrName>
                                        </p:attrNameLst>
                                      </p:cBhvr>
                                      <p:tavLst>
                                        <p:tav tm="0">
                                          <p:val>
                                            <p:fltVal val="0"/>
                                          </p:val>
                                        </p:tav>
                                        <p:tav tm="100000">
                                          <p:val>
                                            <p:strVal val="#ppt_w"/>
                                          </p:val>
                                        </p:tav>
                                      </p:tavLst>
                                    </p:anim>
                                    <p:anim calcmode="lin" valueType="num">
                                      <p:cBhvr>
                                        <p:cTn id="8" dur="500" fill="hold"/>
                                        <p:tgtEl>
                                          <p:spTgt spid="58371"/>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371" grpId="0" autoUpdateAnimBg="0"/>
    </p:bldLst>
  </p:timing>
</p:sld>
</file>

<file path=ppt/slides/slide2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4514" name="Rectangle 2"/>
          <p:cNvSpPr>
            <a:spLocks noGrp="1" noChangeArrowheads="1"/>
          </p:cNvSpPr>
          <p:nvPr>
            <p:ph type="ctrTitle"/>
          </p:nvPr>
        </p:nvSpPr>
        <p:spPr/>
        <p:txBody>
          <a:bodyPr/>
          <a:lstStyle/>
          <a:p>
            <a:r>
              <a:rPr lang="en-US"/>
              <a:t>Lesson 2</a:t>
            </a:r>
          </a:p>
        </p:txBody>
      </p:sp>
      <p:sp>
        <p:nvSpPr>
          <p:cNvPr id="64515" name="Rectangle 3"/>
          <p:cNvSpPr>
            <a:spLocks noGrp="1" noChangeArrowheads="1"/>
          </p:cNvSpPr>
          <p:nvPr>
            <p:ph type="subTitle" idx="1"/>
          </p:nvPr>
        </p:nvSpPr>
        <p:spPr/>
        <p:txBody>
          <a:bodyPr/>
          <a:lstStyle/>
          <a:p>
            <a:r>
              <a:rPr lang="en-US"/>
              <a:t>Perform a more complex </a:t>
            </a:r>
            <a:br>
              <a:rPr lang="en-US"/>
            </a:br>
            <a:r>
              <a:rPr lang="en-US"/>
              <a:t>mail merge</a:t>
            </a:r>
          </a:p>
        </p:txBody>
      </p:sp>
    </p:spTree>
  </p:cSld>
  <p:clrMapOvr>
    <a:masterClrMapping/>
  </p:clrMapOvr>
  <p:transition spd="med">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7" presetClass="entr" presetSubtype="10" fill="hold" grpId="0" nodeType="afterEffect">
                                  <p:stCondLst>
                                    <p:cond delay="0"/>
                                  </p:stCondLst>
                                  <p:childTnLst>
                                    <p:set>
                                      <p:cBhvr>
                                        <p:cTn id="6" dur="1" fill="hold">
                                          <p:stCondLst>
                                            <p:cond delay="0"/>
                                          </p:stCondLst>
                                        </p:cTn>
                                        <p:tgtEl>
                                          <p:spTgt spid="64514"/>
                                        </p:tgtEl>
                                        <p:attrNameLst>
                                          <p:attrName>style.visibility</p:attrName>
                                        </p:attrNameLst>
                                      </p:cBhvr>
                                      <p:to>
                                        <p:strVal val="visible"/>
                                      </p:to>
                                    </p:set>
                                    <p:anim calcmode="lin" valueType="num">
                                      <p:cBhvr>
                                        <p:cTn id="7" dur="500" fill="hold"/>
                                        <p:tgtEl>
                                          <p:spTgt spid="64514"/>
                                        </p:tgtEl>
                                        <p:attrNameLst>
                                          <p:attrName>ppt_w</p:attrName>
                                        </p:attrNameLst>
                                      </p:cBhvr>
                                      <p:tavLst>
                                        <p:tav tm="0">
                                          <p:val>
                                            <p:fltVal val="0"/>
                                          </p:val>
                                        </p:tav>
                                        <p:tav tm="100000">
                                          <p:val>
                                            <p:strVal val="#ppt_w"/>
                                          </p:val>
                                        </p:tav>
                                      </p:tavLst>
                                    </p:anim>
                                    <p:anim calcmode="lin" valueType="num">
                                      <p:cBhvr>
                                        <p:cTn id="8" dur="500" fill="hold"/>
                                        <p:tgtEl>
                                          <p:spTgt spid="64514"/>
                                        </p:tgtEl>
                                        <p:attrNameLst>
                                          <p:attrName>ppt_h</p:attrName>
                                        </p:attrNameLst>
                                      </p:cBhvr>
                                      <p:tavLst>
                                        <p:tav tm="0">
                                          <p:val>
                                            <p:strVal val="#ppt_h"/>
                                          </p:val>
                                        </p:tav>
                                        <p:tav tm="100000">
                                          <p:val>
                                            <p:strVal val="#ppt_h"/>
                                          </p:val>
                                        </p:tav>
                                      </p:tavLst>
                                    </p:anim>
                                  </p:childTnLst>
                                </p:cTn>
                              </p:par>
                            </p:childTnLst>
                          </p:cTn>
                        </p:par>
                        <p:par>
                          <p:cTn id="9" fill="hold" nodeType="afterGroup">
                            <p:stCondLst>
                              <p:cond delay="500"/>
                            </p:stCondLst>
                            <p:childTnLst>
                              <p:par>
                                <p:cTn id="10" presetID="12" presetClass="entr" presetSubtype="4" fill="hold" grpId="0" nodeType="afterEffect">
                                  <p:stCondLst>
                                    <p:cond delay="0"/>
                                  </p:stCondLst>
                                  <p:childTnLst>
                                    <p:set>
                                      <p:cBhvr>
                                        <p:cTn id="11" dur="1" fill="hold">
                                          <p:stCondLst>
                                            <p:cond delay="0"/>
                                          </p:stCondLst>
                                        </p:cTn>
                                        <p:tgtEl>
                                          <p:spTgt spid="64515">
                                            <p:txEl>
                                              <p:pRg st="0" end="0"/>
                                            </p:txEl>
                                          </p:spTgt>
                                        </p:tgtEl>
                                        <p:attrNameLst>
                                          <p:attrName>style.visibility</p:attrName>
                                        </p:attrNameLst>
                                      </p:cBhvr>
                                      <p:to>
                                        <p:strVal val="visible"/>
                                      </p:to>
                                    </p:set>
                                    <p:animEffect transition="in" filter="slide(fromBottom)">
                                      <p:cBhvr>
                                        <p:cTn id="12" dur="500"/>
                                        <p:tgtEl>
                                          <p:spTgt spid="6451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514" grpId="0" autoUpdateAnimBg="0"/>
      <p:bldP spid="64515" grpId="0" build="p" autoUpdateAnimBg="0" advAuto="0"/>
    </p:bldLst>
  </p:timing>
</p:sld>
</file>

<file path=ppt/slides/slide2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 name="Footer Placeholder 5"/>
          <p:cNvSpPr>
            <a:spLocks noGrp="1"/>
          </p:cNvSpPr>
          <p:nvPr>
            <p:ph type="ftr" sz="quarter" idx="11"/>
          </p:nvPr>
        </p:nvSpPr>
        <p:spPr/>
        <p:txBody>
          <a:bodyPr/>
          <a:lstStyle/>
          <a:p>
            <a:r>
              <a:rPr lang="en-US"/>
              <a:t>Mail merge II: Use the Ribbon and perform a complex mail merge</a:t>
            </a:r>
          </a:p>
        </p:txBody>
      </p:sp>
      <p:sp>
        <p:nvSpPr>
          <p:cNvPr id="90114" name="Rectangle 2"/>
          <p:cNvSpPr>
            <a:spLocks noGrp="1" noChangeArrowheads="1"/>
          </p:cNvSpPr>
          <p:nvPr>
            <p:ph type="title"/>
          </p:nvPr>
        </p:nvSpPr>
        <p:spPr>
          <a:xfrm>
            <a:off x="211138" y="73025"/>
            <a:ext cx="8027987" cy="614363"/>
          </a:xfrm>
        </p:spPr>
        <p:txBody>
          <a:bodyPr/>
          <a:lstStyle/>
          <a:p>
            <a:r>
              <a:rPr lang="en-US"/>
              <a:t>Perform a more complex mail merge</a:t>
            </a:r>
          </a:p>
        </p:txBody>
      </p:sp>
      <p:sp>
        <p:nvSpPr>
          <p:cNvPr id="90115" name="Rectangle 3"/>
          <p:cNvSpPr>
            <a:spLocks noChangeArrowheads="1"/>
          </p:cNvSpPr>
          <p:nvPr/>
        </p:nvSpPr>
        <p:spPr bwMode="auto">
          <a:xfrm>
            <a:off x="6119813" y="854075"/>
            <a:ext cx="2744787" cy="2960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spcBef>
                <a:spcPct val="20000"/>
              </a:spcBef>
              <a:spcAft>
                <a:spcPct val="75000"/>
              </a:spcAft>
            </a:pPr>
            <a:r>
              <a:rPr lang="en-US" sz="2000" b="0"/>
              <a:t>After you get the hang of a basic mail merge, you can try something more complex. </a:t>
            </a:r>
          </a:p>
        </p:txBody>
      </p:sp>
      <p:sp>
        <p:nvSpPr>
          <p:cNvPr id="90117" name="Rectangle 5"/>
          <p:cNvSpPr>
            <a:spLocks noChangeArrowheads="1"/>
          </p:cNvSpPr>
          <p:nvPr/>
        </p:nvSpPr>
        <p:spPr bwMode="auto">
          <a:xfrm>
            <a:off x="277813" y="3994150"/>
            <a:ext cx="8678862" cy="1957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spcBef>
                <a:spcPct val="20000"/>
              </a:spcBef>
              <a:spcAft>
                <a:spcPct val="75000"/>
              </a:spcAft>
            </a:pPr>
            <a:r>
              <a:rPr lang="en-US" b="0">
                <a:solidFill>
                  <a:srgbClr val="FFCC00"/>
                </a:solidFill>
              </a:rPr>
              <a:t>For example, you might want to tailor your correspondence to add a personalized note in a form letter. You might also want to add a coupon and add sequential numbers, and tell some customers to bring in the coupon and others to mail it in to the store. </a:t>
            </a:r>
          </a:p>
          <a:p>
            <a:pPr>
              <a:spcBef>
                <a:spcPct val="20000"/>
              </a:spcBef>
              <a:spcAft>
                <a:spcPct val="75000"/>
              </a:spcAft>
            </a:pPr>
            <a:r>
              <a:rPr lang="en-US" b="0">
                <a:solidFill>
                  <a:srgbClr val="FFCC00"/>
                </a:solidFill>
              </a:rPr>
              <a:t>Or how about making your fields stand out by formatting them in a distinctive color or font? This is possible too.</a:t>
            </a:r>
          </a:p>
        </p:txBody>
      </p:sp>
      <p:sp>
        <p:nvSpPr>
          <p:cNvPr id="90118" name="Line 6"/>
          <p:cNvSpPr>
            <a:spLocks noChangeShapeType="1"/>
          </p:cNvSpPr>
          <p:nvPr/>
        </p:nvSpPr>
        <p:spPr bwMode="auto">
          <a:xfrm>
            <a:off x="339725" y="3951288"/>
            <a:ext cx="8413750"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pic>
        <p:nvPicPr>
          <p:cNvPr id="90119" name="Picture 7" descr="Mail merge letter"/>
          <p:cNvPicPr>
            <a:picLocks noGrp="1" noChangeAspect="1" noChangeArrowheads="1"/>
          </p:cNvPicPr>
          <p:nvPr>
            <p:ph sz="half" idx="1"/>
          </p:nvPr>
        </p:nvPicPr>
        <p:blipFill>
          <a:blip r:embed="rId3">
            <a:extLst>
              <a:ext uri="{28A0092B-C50C-407E-A947-70E740481C1C}">
                <a14:useLocalDpi xmlns:a14="http://schemas.microsoft.com/office/drawing/2010/main" val="0"/>
              </a:ext>
            </a:extLst>
          </a:blip>
          <a:srcRect/>
          <a:stretch>
            <a:fillRect/>
          </a:stretch>
        </p:blipFill>
        <p:spPr>
          <a:xfrm>
            <a:off x="339725" y="947738"/>
            <a:ext cx="5662613" cy="28543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transition spd="med">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1" fill="hold" nodeType="afterEffect">
                                  <p:stCondLst>
                                    <p:cond delay="0"/>
                                  </p:stCondLst>
                                  <p:childTnLst>
                                    <p:set>
                                      <p:cBhvr>
                                        <p:cTn id="6" dur="1" fill="hold">
                                          <p:stCondLst>
                                            <p:cond delay="0"/>
                                          </p:stCondLst>
                                        </p:cTn>
                                        <p:tgtEl>
                                          <p:spTgt spid="90119"/>
                                        </p:tgtEl>
                                        <p:attrNameLst>
                                          <p:attrName>style.visibility</p:attrName>
                                        </p:attrNameLst>
                                      </p:cBhvr>
                                      <p:to>
                                        <p:strVal val="visible"/>
                                      </p:to>
                                    </p:set>
                                    <p:animEffect transition="in" filter="slide(fromTop)">
                                      <p:cBhvr>
                                        <p:cTn id="7" dur="500"/>
                                        <p:tgtEl>
                                          <p:spTgt spid="90119"/>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2" presetClass="entr" presetSubtype="1" fill="hold" grpId="0" nodeType="clickEffect">
                                  <p:stCondLst>
                                    <p:cond delay="0"/>
                                  </p:stCondLst>
                                  <p:childTnLst>
                                    <p:set>
                                      <p:cBhvr>
                                        <p:cTn id="11" dur="1" fill="hold">
                                          <p:stCondLst>
                                            <p:cond delay="0"/>
                                          </p:stCondLst>
                                        </p:cTn>
                                        <p:tgtEl>
                                          <p:spTgt spid="90115">
                                            <p:txEl>
                                              <p:pRg st="0" end="0"/>
                                            </p:txEl>
                                          </p:spTgt>
                                        </p:tgtEl>
                                        <p:attrNameLst>
                                          <p:attrName>style.visibility</p:attrName>
                                        </p:attrNameLst>
                                      </p:cBhvr>
                                      <p:to>
                                        <p:strVal val="visible"/>
                                      </p:to>
                                    </p:set>
                                    <p:animEffect transition="in" filter="slide(fromTop)">
                                      <p:cBhvr>
                                        <p:cTn id="12" dur="500"/>
                                        <p:tgtEl>
                                          <p:spTgt spid="90115">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2" presetClass="entr" presetSubtype="8" fill="hold" grpId="0" nodeType="clickEffect">
                                  <p:stCondLst>
                                    <p:cond delay="0"/>
                                  </p:stCondLst>
                                  <p:childTnLst>
                                    <p:set>
                                      <p:cBhvr>
                                        <p:cTn id="16" dur="1" fill="hold">
                                          <p:stCondLst>
                                            <p:cond delay="0"/>
                                          </p:stCondLst>
                                        </p:cTn>
                                        <p:tgtEl>
                                          <p:spTgt spid="90117">
                                            <p:txEl>
                                              <p:pRg st="0" end="0"/>
                                            </p:txEl>
                                          </p:spTgt>
                                        </p:tgtEl>
                                        <p:attrNameLst>
                                          <p:attrName>style.visibility</p:attrName>
                                        </p:attrNameLst>
                                      </p:cBhvr>
                                      <p:to>
                                        <p:strVal val="visible"/>
                                      </p:to>
                                    </p:set>
                                    <p:animEffect transition="in" filter="slide(fromLeft)">
                                      <p:cBhvr>
                                        <p:cTn id="17" dur="500"/>
                                        <p:tgtEl>
                                          <p:spTgt spid="90117">
                                            <p:txEl>
                                              <p:pRg st="0" end="0"/>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2" presetClass="entr" presetSubtype="8" fill="hold" grpId="0" nodeType="clickEffect">
                                  <p:stCondLst>
                                    <p:cond delay="0"/>
                                  </p:stCondLst>
                                  <p:childTnLst>
                                    <p:set>
                                      <p:cBhvr>
                                        <p:cTn id="21" dur="1" fill="hold">
                                          <p:stCondLst>
                                            <p:cond delay="0"/>
                                          </p:stCondLst>
                                        </p:cTn>
                                        <p:tgtEl>
                                          <p:spTgt spid="90117">
                                            <p:txEl>
                                              <p:pRg st="1" end="1"/>
                                            </p:txEl>
                                          </p:spTgt>
                                        </p:tgtEl>
                                        <p:attrNameLst>
                                          <p:attrName>style.visibility</p:attrName>
                                        </p:attrNameLst>
                                      </p:cBhvr>
                                      <p:to>
                                        <p:strVal val="visible"/>
                                      </p:to>
                                    </p:set>
                                    <p:animEffect transition="in" filter="slide(fromLeft)">
                                      <p:cBhvr>
                                        <p:cTn id="22" dur="500"/>
                                        <p:tgtEl>
                                          <p:spTgt spid="9011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0115" grpId="0" build="p" autoUpdateAnimBg="0"/>
      <p:bldP spid="90117" grpId="0" build="p" autoUpdateAnimBg="0"/>
    </p:bldLst>
  </p:timing>
</p:sld>
</file>

<file path=ppt/slides/slide2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 name="Footer Placeholder 5"/>
          <p:cNvSpPr>
            <a:spLocks noGrp="1"/>
          </p:cNvSpPr>
          <p:nvPr>
            <p:ph type="ftr" sz="quarter" idx="11"/>
          </p:nvPr>
        </p:nvSpPr>
        <p:spPr/>
        <p:txBody>
          <a:bodyPr/>
          <a:lstStyle/>
          <a:p>
            <a:r>
              <a:rPr lang="en-US"/>
              <a:t>Mail merge II: Use the Ribbon and perform a complex mail merge</a:t>
            </a:r>
          </a:p>
        </p:txBody>
      </p:sp>
      <p:sp>
        <p:nvSpPr>
          <p:cNvPr id="202754" name="Rectangle 2"/>
          <p:cNvSpPr>
            <a:spLocks noGrp="1" noChangeArrowheads="1"/>
          </p:cNvSpPr>
          <p:nvPr>
            <p:ph type="title"/>
          </p:nvPr>
        </p:nvSpPr>
        <p:spPr>
          <a:xfrm>
            <a:off x="211138" y="73025"/>
            <a:ext cx="8027987" cy="614363"/>
          </a:xfrm>
        </p:spPr>
        <p:txBody>
          <a:bodyPr/>
          <a:lstStyle/>
          <a:p>
            <a:r>
              <a:rPr lang="en-US"/>
              <a:t>Perform a more complex mail merge</a:t>
            </a:r>
          </a:p>
        </p:txBody>
      </p:sp>
      <p:sp>
        <p:nvSpPr>
          <p:cNvPr id="202755" name="Rectangle 3"/>
          <p:cNvSpPr>
            <a:spLocks noChangeArrowheads="1"/>
          </p:cNvSpPr>
          <p:nvPr/>
        </p:nvSpPr>
        <p:spPr bwMode="auto">
          <a:xfrm>
            <a:off x="6119813" y="854075"/>
            <a:ext cx="2744787" cy="2960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spcBef>
                <a:spcPct val="20000"/>
              </a:spcBef>
              <a:spcAft>
                <a:spcPct val="75000"/>
              </a:spcAft>
            </a:pPr>
            <a:r>
              <a:rPr lang="en-US" sz="2000" b="0"/>
              <a:t>The picture shows several types of fields that can be used in a mail merge.  </a:t>
            </a:r>
          </a:p>
        </p:txBody>
      </p:sp>
      <p:sp>
        <p:nvSpPr>
          <p:cNvPr id="202757" name="Line 5"/>
          <p:cNvSpPr>
            <a:spLocks noChangeShapeType="1"/>
          </p:cNvSpPr>
          <p:nvPr/>
        </p:nvSpPr>
        <p:spPr bwMode="auto">
          <a:xfrm>
            <a:off x="339725" y="3951288"/>
            <a:ext cx="8413750"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pic>
        <p:nvPicPr>
          <p:cNvPr id="202758" name="Picture 6" descr="Mail merge letter"/>
          <p:cNvPicPr>
            <a:picLocks noGrp="1" noChangeAspect="1" noChangeArrowheads="1"/>
          </p:cNvPicPr>
          <p:nvPr>
            <p:ph sz="half" idx="1"/>
          </p:nvPr>
        </p:nvPicPr>
        <p:blipFill>
          <a:blip r:embed="rId3">
            <a:extLst>
              <a:ext uri="{28A0092B-C50C-407E-A947-70E740481C1C}">
                <a14:useLocalDpi xmlns:a14="http://schemas.microsoft.com/office/drawing/2010/main" val="0"/>
              </a:ext>
            </a:extLst>
          </a:blip>
          <a:srcRect/>
          <a:stretch>
            <a:fillRect/>
          </a:stretch>
        </p:blipFill>
        <p:spPr>
          <a:xfrm>
            <a:off x="339725" y="947738"/>
            <a:ext cx="5662613" cy="28543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graphicFrame>
        <p:nvGraphicFramePr>
          <p:cNvPr id="202759" name="Object 7"/>
          <p:cNvGraphicFramePr>
            <a:graphicFrameLocks noChangeAspect="1"/>
          </p:cNvGraphicFramePr>
          <p:nvPr/>
        </p:nvGraphicFramePr>
        <p:xfrm>
          <a:off x="339725" y="4116388"/>
          <a:ext cx="269875" cy="303212"/>
        </p:xfrm>
        <a:graphic>
          <a:graphicData uri="http://schemas.openxmlformats.org/presentationml/2006/ole">
            <mc:AlternateContent xmlns:mc="http://schemas.openxmlformats.org/markup-compatibility/2006">
              <mc:Choice xmlns:v="urn:schemas-microsoft-com:vml" Requires="v">
                <p:oleObj name="Visio" r:id="rId4" imgW="270231" imgH="303063" progId="Visio.Drawing.11">
                  <p:embed/>
                </p:oleObj>
              </mc:Choice>
              <mc:Fallback>
                <p:oleObj name="Visio" r:id="rId4" imgW="270231" imgH="303063" progId="Visio.Drawing.11">
                  <p:embed/>
                  <p:pic>
                    <p:nvPicPr>
                      <p:cNvPr id="0" name="Object 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39725" y="4116388"/>
                        <a:ext cx="269875" cy="303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202760" name="Object 8"/>
          <p:cNvGraphicFramePr>
            <a:graphicFrameLocks noChangeAspect="1"/>
          </p:cNvGraphicFramePr>
          <p:nvPr/>
        </p:nvGraphicFramePr>
        <p:xfrm>
          <a:off x="339725" y="4545013"/>
          <a:ext cx="269875" cy="303212"/>
        </p:xfrm>
        <a:graphic>
          <a:graphicData uri="http://schemas.openxmlformats.org/presentationml/2006/ole">
            <mc:AlternateContent xmlns:mc="http://schemas.openxmlformats.org/markup-compatibility/2006">
              <mc:Choice xmlns:v="urn:schemas-microsoft-com:vml" Requires="v">
                <p:oleObj name="Visio" r:id="rId6" imgW="270231" imgH="303063" progId="Visio.Drawing.11">
                  <p:embed/>
                </p:oleObj>
              </mc:Choice>
              <mc:Fallback>
                <p:oleObj name="Visio" r:id="rId6" imgW="270231" imgH="303063" progId="Visio.Drawing.11">
                  <p:embed/>
                  <p:pic>
                    <p:nvPicPr>
                      <p:cNvPr id="0" name="Object 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39725" y="4545013"/>
                        <a:ext cx="269875" cy="303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202761" name="Object 9"/>
          <p:cNvGraphicFramePr>
            <a:graphicFrameLocks noChangeAspect="1"/>
          </p:cNvGraphicFramePr>
          <p:nvPr/>
        </p:nvGraphicFramePr>
        <p:xfrm>
          <a:off x="339725" y="5008563"/>
          <a:ext cx="269875" cy="303212"/>
        </p:xfrm>
        <a:graphic>
          <a:graphicData uri="http://schemas.openxmlformats.org/presentationml/2006/ole">
            <mc:AlternateContent xmlns:mc="http://schemas.openxmlformats.org/markup-compatibility/2006">
              <mc:Choice xmlns:v="urn:schemas-microsoft-com:vml" Requires="v">
                <p:oleObj name="Visio" r:id="rId8" imgW="270231" imgH="303063" progId="Visio.Drawing.11">
                  <p:embed/>
                </p:oleObj>
              </mc:Choice>
              <mc:Fallback>
                <p:oleObj name="Visio" r:id="rId8" imgW="270231" imgH="303063" progId="Visio.Drawing.11">
                  <p:embed/>
                  <p:pic>
                    <p:nvPicPr>
                      <p:cNvPr id="0" name="Object 9"/>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39725" y="5008563"/>
                        <a:ext cx="269875" cy="303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02762" name="Rectangle 10"/>
          <p:cNvSpPr>
            <a:spLocks noChangeArrowheads="1"/>
          </p:cNvSpPr>
          <p:nvPr/>
        </p:nvSpPr>
        <p:spPr bwMode="auto">
          <a:xfrm>
            <a:off x="676275" y="4083050"/>
            <a:ext cx="5940425" cy="12747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20000"/>
              </a:spcBef>
              <a:spcAft>
                <a:spcPct val="45000"/>
              </a:spcAft>
            </a:pPr>
            <a:r>
              <a:rPr lang="en-US">
                <a:solidFill>
                  <a:srgbClr val="FFCC00"/>
                </a:solidFill>
              </a:rPr>
              <a:t>Address Block</a:t>
            </a:r>
          </a:p>
          <a:p>
            <a:pPr>
              <a:spcBef>
                <a:spcPct val="20000"/>
              </a:spcBef>
              <a:spcAft>
                <a:spcPct val="45000"/>
              </a:spcAft>
            </a:pPr>
            <a:r>
              <a:rPr lang="en-US">
                <a:solidFill>
                  <a:srgbClr val="FFCC00"/>
                </a:solidFill>
              </a:rPr>
              <a:t>Greeting Line</a:t>
            </a:r>
          </a:p>
          <a:p>
            <a:pPr>
              <a:spcBef>
                <a:spcPct val="20000"/>
              </a:spcBef>
              <a:spcAft>
                <a:spcPct val="45000"/>
              </a:spcAft>
            </a:pPr>
            <a:r>
              <a:rPr lang="en-US">
                <a:solidFill>
                  <a:srgbClr val="FFCC00"/>
                </a:solidFill>
              </a:rPr>
              <a:t>If...Then...Else</a:t>
            </a:r>
          </a:p>
        </p:txBody>
      </p:sp>
    </p:spTree>
  </p:cSld>
  <p:clrMapOvr>
    <a:masterClrMapping/>
  </p:clrMapOvr>
  <p:transition spd="med">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1" fill="hold" grpId="0" nodeType="afterEffect">
                                  <p:stCondLst>
                                    <p:cond delay="0"/>
                                  </p:stCondLst>
                                  <p:childTnLst>
                                    <p:set>
                                      <p:cBhvr>
                                        <p:cTn id="6" dur="1" fill="hold">
                                          <p:stCondLst>
                                            <p:cond delay="0"/>
                                          </p:stCondLst>
                                        </p:cTn>
                                        <p:tgtEl>
                                          <p:spTgt spid="202755">
                                            <p:txEl>
                                              <p:pRg st="0" end="0"/>
                                            </p:txEl>
                                          </p:spTgt>
                                        </p:tgtEl>
                                        <p:attrNameLst>
                                          <p:attrName>style.visibility</p:attrName>
                                        </p:attrNameLst>
                                      </p:cBhvr>
                                      <p:to>
                                        <p:strVal val="visible"/>
                                      </p:to>
                                    </p:set>
                                    <p:animEffect transition="in" filter="slide(fromTop)">
                                      <p:cBhvr>
                                        <p:cTn id="7" dur="500"/>
                                        <p:tgtEl>
                                          <p:spTgt spid="202755">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nodeType="clickEffect">
                                  <p:stCondLst>
                                    <p:cond delay="0"/>
                                  </p:stCondLst>
                                  <p:childTnLst>
                                    <p:set>
                                      <p:cBhvr>
                                        <p:cTn id="11" dur="1" fill="hold">
                                          <p:stCondLst>
                                            <p:cond delay="0"/>
                                          </p:stCondLst>
                                        </p:cTn>
                                        <p:tgtEl>
                                          <p:spTgt spid="202759"/>
                                        </p:tgtEl>
                                        <p:attrNameLst>
                                          <p:attrName>style.visibility</p:attrName>
                                        </p:attrNameLst>
                                      </p:cBhvr>
                                      <p:to>
                                        <p:strVal val="visible"/>
                                      </p:to>
                                    </p:set>
                                    <p:animEffect transition="in" filter="dissolve">
                                      <p:cBhvr>
                                        <p:cTn id="12" dur="500"/>
                                        <p:tgtEl>
                                          <p:spTgt spid="202759"/>
                                        </p:tgtEl>
                                      </p:cBhvr>
                                    </p:animEffect>
                                  </p:childTnLst>
                                </p:cTn>
                              </p:par>
                            </p:childTnLst>
                          </p:cTn>
                        </p:par>
                        <p:par>
                          <p:cTn id="13" fill="hold" nodeType="afterGroup">
                            <p:stCondLst>
                              <p:cond delay="500"/>
                            </p:stCondLst>
                            <p:childTnLst>
                              <p:par>
                                <p:cTn id="14" presetID="9" presetClass="entr" presetSubtype="0" fill="hold" nodeType="afterEffect">
                                  <p:stCondLst>
                                    <p:cond delay="0"/>
                                  </p:stCondLst>
                                  <p:childTnLst>
                                    <p:set>
                                      <p:cBhvr>
                                        <p:cTn id="15" dur="1" fill="hold">
                                          <p:stCondLst>
                                            <p:cond delay="0"/>
                                          </p:stCondLst>
                                        </p:cTn>
                                        <p:tgtEl>
                                          <p:spTgt spid="202760"/>
                                        </p:tgtEl>
                                        <p:attrNameLst>
                                          <p:attrName>style.visibility</p:attrName>
                                        </p:attrNameLst>
                                      </p:cBhvr>
                                      <p:to>
                                        <p:strVal val="visible"/>
                                      </p:to>
                                    </p:set>
                                    <p:animEffect transition="in" filter="dissolve">
                                      <p:cBhvr>
                                        <p:cTn id="16" dur="500"/>
                                        <p:tgtEl>
                                          <p:spTgt spid="202760"/>
                                        </p:tgtEl>
                                      </p:cBhvr>
                                    </p:animEffect>
                                  </p:childTnLst>
                                </p:cTn>
                              </p:par>
                            </p:childTnLst>
                          </p:cTn>
                        </p:par>
                        <p:par>
                          <p:cTn id="17" fill="hold" nodeType="afterGroup">
                            <p:stCondLst>
                              <p:cond delay="1000"/>
                            </p:stCondLst>
                            <p:childTnLst>
                              <p:par>
                                <p:cTn id="18" presetID="9" presetClass="entr" presetSubtype="0" fill="hold" nodeType="afterEffect">
                                  <p:stCondLst>
                                    <p:cond delay="0"/>
                                  </p:stCondLst>
                                  <p:childTnLst>
                                    <p:set>
                                      <p:cBhvr>
                                        <p:cTn id="19" dur="1" fill="hold">
                                          <p:stCondLst>
                                            <p:cond delay="0"/>
                                          </p:stCondLst>
                                        </p:cTn>
                                        <p:tgtEl>
                                          <p:spTgt spid="202761"/>
                                        </p:tgtEl>
                                        <p:attrNameLst>
                                          <p:attrName>style.visibility</p:attrName>
                                        </p:attrNameLst>
                                      </p:cBhvr>
                                      <p:to>
                                        <p:strVal val="visible"/>
                                      </p:to>
                                    </p:set>
                                    <p:animEffect transition="in" filter="dissolve">
                                      <p:cBhvr>
                                        <p:cTn id="20" dur="500"/>
                                        <p:tgtEl>
                                          <p:spTgt spid="202761"/>
                                        </p:tgtEl>
                                      </p:cBhvr>
                                    </p:animEffect>
                                  </p:childTnLst>
                                </p:cTn>
                              </p:par>
                            </p:childTnLst>
                          </p:cTn>
                        </p:par>
                      </p:childTnLst>
                    </p:cTn>
                  </p:par>
                  <p:par>
                    <p:cTn id="21" fill="hold" nodeType="clickPar">
                      <p:stCondLst>
                        <p:cond delay="indefinite"/>
                      </p:stCondLst>
                      <p:childTnLst>
                        <p:par>
                          <p:cTn id="22" fill="hold" nodeType="withGroup">
                            <p:stCondLst>
                              <p:cond delay="0"/>
                            </p:stCondLst>
                            <p:childTnLst>
                              <p:par>
                                <p:cTn id="23" presetID="5" presetClass="entr" presetSubtype="10" fill="hold" grpId="0" nodeType="clickEffect">
                                  <p:stCondLst>
                                    <p:cond delay="0"/>
                                  </p:stCondLst>
                                  <p:childTnLst>
                                    <p:set>
                                      <p:cBhvr>
                                        <p:cTn id="24" dur="1" fill="hold">
                                          <p:stCondLst>
                                            <p:cond delay="0"/>
                                          </p:stCondLst>
                                        </p:cTn>
                                        <p:tgtEl>
                                          <p:spTgt spid="202762">
                                            <p:txEl>
                                              <p:pRg st="0" end="0"/>
                                            </p:txEl>
                                          </p:spTgt>
                                        </p:tgtEl>
                                        <p:attrNameLst>
                                          <p:attrName>style.visibility</p:attrName>
                                        </p:attrNameLst>
                                      </p:cBhvr>
                                      <p:to>
                                        <p:strVal val="visible"/>
                                      </p:to>
                                    </p:set>
                                    <p:animEffect transition="in" filter="checkerboard(across)">
                                      <p:cBhvr>
                                        <p:cTn id="25" dur="500"/>
                                        <p:tgtEl>
                                          <p:spTgt spid="202762">
                                            <p:txEl>
                                              <p:pRg st="0" end="0"/>
                                            </p:txEl>
                                          </p:spTgt>
                                        </p:tgtEl>
                                      </p:cBhvr>
                                    </p:animEffect>
                                  </p:childTnLst>
                                </p:cTn>
                              </p:par>
                            </p:childTnLst>
                          </p:cTn>
                        </p:par>
                      </p:childTnLst>
                    </p:cTn>
                  </p:par>
                  <p:par>
                    <p:cTn id="26" fill="hold" nodeType="clickPar">
                      <p:stCondLst>
                        <p:cond delay="indefinite"/>
                      </p:stCondLst>
                      <p:childTnLst>
                        <p:par>
                          <p:cTn id="27" fill="hold" nodeType="withGroup">
                            <p:stCondLst>
                              <p:cond delay="0"/>
                            </p:stCondLst>
                            <p:childTnLst>
                              <p:par>
                                <p:cTn id="28" presetID="5" presetClass="entr" presetSubtype="10" fill="hold" grpId="0" nodeType="clickEffect">
                                  <p:stCondLst>
                                    <p:cond delay="0"/>
                                  </p:stCondLst>
                                  <p:childTnLst>
                                    <p:set>
                                      <p:cBhvr>
                                        <p:cTn id="29" dur="1" fill="hold">
                                          <p:stCondLst>
                                            <p:cond delay="0"/>
                                          </p:stCondLst>
                                        </p:cTn>
                                        <p:tgtEl>
                                          <p:spTgt spid="202762">
                                            <p:txEl>
                                              <p:pRg st="1" end="1"/>
                                            </p:txEl>
                                          </p:spTgt>
                                        </p:tgtEl>
                                        <p:attrNameLst>
                                          <p:attrName>style.visibility</p:attrName>
                                        </p:attrNameLst>
                                      </p:cBhvr>
                                      <p:to>
                                        <p:strVal val="visible"/>
                                      </p:to>
                                    </p:set>
                                    <p:animEffect transition="in" filter="checkerboard(across)">
                                      <p:cBhvr>
                                        <p:cTn id="30" dur="500"/>
                                        <p:tgtEl>
                                          <p:spTgt spid="202762">
                                            <p:txEl>
                                              <p:pRg st="1" end="1"/>
                                            </p:txEl>
                                          </p:spTgt>
                                        </p:tgtEl>
                                      </p:cBhvr>
                                    </p:animEffect>
                                  </p:childTnLst>
                                </p:cTn>
                              </p:par>
                            </p:childTnLst>
                          </p:cTn>
                        </p:par>
                      </p:childTnLst>
                    </p:cTn>
                  </p:par>
                  <p:par>
                    <p:cTn id="31" fill="hold" nodeType="clickPar">
                      <p:stCondLst>
                        <p:cond delay="indefinite"/>
                      </p:stCondLst>
                      <p:childTnLst>
                        <p:par>
                          <p:cTn id="32" fill="hold" nodeType="withGroup">
                            <p:stCondLst>
                              <p:cond delay="0"/>
                            </p:stCondLst>
                            <p:childTnLst>
                              <p:par>
                                <p:cTn id="33" presetID="5" presetClass="entr" presetSubtype="10" fill="hold" grpId="0" nodeType="clickEffect">
                                  <p:stCondLst>
                                    <p:cond delay="0"/>
                                  </p:stCondLst>
                                  <p:childTnLst>
                                    <p:set>
                                      <p:cBhvr>
                                        <p:cTn id="34" dur="1" fill="hold">
                                          <p:stCondLst>
                                            <p:cond delay="0"/>
                                          </p:stCondLst>
                                        </p:cTn>
                                        <p:tgtEl>
                                          <p:spTgt spid="202762">
                                            <p:txEl>
                                              <p:pRg st="2" end="2"/>
                                            </p:txEl>
                                          </p:spTgt>
                                        </p:tgtEl>
                                        <p:attrNameLst>
                                          <p:attrName>style.visibility</p:attrName>
                                        </p:attrNameLst>
                                      </p:cBhvr>
                                      <p:to>
                                        <p:strVal val="visible"/>
                                      </p:to>
                                    </p:set>
                                    <p:animEffect transition="in" filter="checkerboard(across)">
                                      <p:cBhvr>
                                        <p:cTn id="35" dur="500"/>
                                        <p:tgtEl>
                                          <p:spTgt spid="20276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2755" grpId="0" build="p" autoUpdateAnimBg="0" advAuto="0"/>
      <p:bldP spid="202762" grpId="0" build="p" autoUpdateAnimBg="0"/>
    </p:bldLst>
  </p:timing>
</p:sld>
</file>

<file path=ppt/slides/slide2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 name="Footer Placeholder 5"/>
          <p:cNvSpPr>
            <a:spLocks noGrp="1"/>
          </p:cNvSpPr>
          <p:nvPr>
            <p:ph type="ftr" sz="quarter" idx="11"/>
          </p:nvPr>
        </p:nvSpPr>
        <p:spPr/>
        <p:txBody>
          <a:bodyPr/>
          <a:lstStyle/>
          <a:p>
            <a:r>
              <a:rPr lang="en-US"/>
              <a:t>Mail merge II: Use the Ribbon and perform a complex mail merge</a:t>
            </a:r>
          </a:p>
        </p:txBody>
      </p:sp>
      <p:sp>
        <p:nvSpPr>
          <p:cNvPr id="204802" name="Rectangle 2"/>
          <p:cNvSpPr>
            <a:spLocks noGrp="1" noChangeArrowheads="1"/>
          </p:cNvSpPr>
          <p:nvPr>
            <p:ph type="title"/>
          </p:nvPr>
        </p:nvSpPr>
        <p:spPr>
          <a:xfrm>
            <a:off x="211138" y="73025"/>
            <a:ext cx="8027987" cy="614363"/>
          </a:xfrm>
        </p:spPr>
        <p:txBody>
          <a:bodyPr/>
          <a:lstStyle/>
          <a:p>
            <a:r>
              <a:rPr lang="en-US"/>
              <a:t>Perform a more complex mail merge</a:t>
            </a:r>
          </a:p>
        </p:txBody>
      </p:sp>
      <p:sp>
        <p:nvSpPr>
          <p:cNvPr id="204803" name="Rectangle 3"/>
          <p:cNvSpPr>
            <a:spLocks noChangeArrowheads="1"/>
          </p:cNvSpPr>
          <p:nvPr/>
        </p:nvSpPr>
        <p:spPr bwMode="auto">
          <a:xfrm>
            <a:off x="6119813" y="854075"/>
            <a:ext cx="2744787" cy="2960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spcBef>
                <a:spcPct val="20000"/>
              </a:spcBef>
              <a:spcAft>
                <a:spcPct val="75000"/>
              </a:spcAft>
            </a:pPr>
            <a:r>
              <a:rPr lang="en-US" sz="2000" b="0"/>
              <a:t>The picture shows several types of fields that can be used in a mail merge.  </a:t>
            </a:r>
          </a:p>
        </p:txBody>
      </p:sp>
      <p:sp>
        <p:nvSpPr>
          <p:cNvPr id="204804" name="Line 4"/>
          <p:cNvSpPr>
            <a:spLocks noChangeShapeType="1"/>
          </p:cNvSpPr>
          <p:nvPr/>
        </p:nvSpPr>
        <p:spPr bwMode="auto">
          <a:xfrm>
            <a:off x="339725" y="3951288"/>
            <a:ext cx="8413750"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pic>
        <p:nvPicPr>
          <p:cNvPr id="204805" name="Picture 5" descr="Mail merge letter"/>
          <p:cNvPicPr>
            <a:picLocks noGrp="1" noChangeAspect="1" noChangeArrowheads="1"/>
          </p:cNvPicPr>
          <p:nvPr>
            <p:ph sz="half" idx="1"/>
          </p:nvPr>
        </p:nvPicPr>
        <p:blipFill>
          <a:blip r:embed="rId3">
            <a:extLst>
              <a:ext uri="{28A0092B-C50C-407E-A947-70E740481C1C}">
                <a14:useLocalDpi xmlns:a14="http://schemas.microsoft.com/office/drawing/2010/main" val="0"/>
              </a:ext>
            </a:extLst>
          </a:blip>
          <a:srcRect/>
          <a:stretch>
            <a:fillRect/>
          </a:stretch>
        </p:blipFill>
        <p:spPr>
          <a:xfrm>
            <a:off x="339725" y="947738"/>
            <a:ext cx="5662613" cy="28543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04809" name="Rectangle 9"/>
          <p:cNvSpPr>
            <a:spLocks noChangeArrowheads="1"/>
          </p:cNvSpPr>
          <p:nvPr/>
        </p:nvSpPr>
        <p:spPr bwMode="auto">
          <a:xfrm>
            <a:off x="676275" y="4083050"/>
            <a:ext cx="5940425"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20000"/>
              </a:spcBef>
              <a:spcAft>
                <a:spcPct val="45000"/>
              </a:spcAft>
            </a:pPr>
            <a:r>
              <a:rPr lang="en-US">
                <a:solidFill>
                  <a:srgbClr val="FFCC00"/>
                </a:solidFill>
              </a:rPr>
              <a:t>Personal Note</a:t>
            </a:r>
          </a:p>
        </p:txBody>
      </p:sp>
      <p:graphicFrame>
        <p:nvGraphicFramePr>
          <p:cNvPr id="204810" name="Object 10"/>
          <p:cNvGraphicFramePr>
            <a:graphicFrameLocks noChangeAspect="1"/>
          </p:cNvGraphicFramePr>
          <p:nvPr/>
        </p:nvGraphicFramePr>
        <p:xfrm>
          <a:off x="339725" y="4114800"/>
          <a:ext cx="269875" cy="303213"/>
        </p:xfrm>
        <a:graphic>
          <a:graphicData uri="http://schemas.openxmlformats.org/presentationml/2006/ole">
            <mc:AlternateContent xmlns:mc="http://schemas.openxmlformats.org/markup-compatibility/2006">
              <mc:Choice xmlns:v="urn:schemas-microsoft-com:vml" Requires="v">
                <p:oleObj name="Visio" r:id="rId4" imgW="270231" imgH="303063" progId="Visio.Drawing.11">
                  <p:embed/>
                </p:oleObj>
              </mc:Choice>
              <mc:Fallback>
                <p:oleObj name="Visio" r:id="rId4" imgW="270231" imgH="303063" progId="Visio.Drawing.11">
                  <p:embed/>
                  <p:pic>
                    <p:nvPicPr>
                      <p:cNvPr id="0" name="Object 1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39725" y="4114800"/>
                        <a:ext cx="269875" cy="303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204811" name="Object 11"/>
          <p:cNvGraphicFramePr>
            <a:graphicFrameLocks noChangeAspect="1"/>
          </p:cNvGraphicFramePr>
          <p:nvPr/>
        </p:nvGraphicFramePr>
        <p:xfrm>
          <a:off x="341313" y="4567238"/>
          <a:ext cx="287337" cy="293687"/>
        </p:xfrm>
        <a:graphic>
          <a:graphicData uri="http://schemas.openxmlformats.org/presentationml/2006/ole">
            <mc:AlternateContent xmlns:mc="http://schemas.openxmlformats.org/markup-compatibility/2006">
              <mc:Choice xmlns:v="urn:schemas-microsoft-com:vml" Requires="v">
                <p:oleObj name="Visio" r:id="rId6" imgW="288036" imgH="292913" progId="Visio.Drawing.11">
                  <p:embed/>
                </p:oleObj>
              </mc:Choice>
              <mc:Fallback>
                <p:oleObj name="Visio" r:id="rId6" imgW="288036" imgH="292913" progId="Visio.Drawing.11">
                  <p:embed/>
                  <p:pic>
                    <p:nvPicPr>
                      <p:cNvPr id="0" name="Object 11"/>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41313" y="4567238"/>
                        <a:ext cx="287337" cy="2936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04812" name="Rectangle 12"/>
          <p:cNvSpPr>
            <a:spLocks noChangeArrowheads="1"/>
          </p:cNvSpPr>
          <p:nvPr/>
        </p:nvSpPr>
        <p:spPr bwMode="auto">
          <a:xfrm>
            <a:off x="676275" y="4540250"/>
            <a:ext cx="5940425"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20000"/>
              </a:spcBef>
              <a:spcAft>
                <a:spcPct val="45000"/>
              </a:spcAft>
            </a:pPr>
            <a:r>
              <a:rPr lang="en-US">
                <a:solidFill>
                  <a:srgbClr val="FFCC00"/>
                </a:solidFill>
              </a:rPr>
              <a:t>Merge Record #</a:t>
            </a:r>
          </a:p>
        </p:txBody>
      </p:sp>
    </p:spTree>
  </p:cSld>
  <p:clrMapOvr>
    <a:masterClrMapping/>
  </p:clrMapOvr>
  <p:transition spd="med">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9" presetClass="entr" presetSubtype="0" fill="hold" nodeType="afterEffect">
                                  <p:stCondLst>
                                    <p:cond delay="0"/>
                                  </p:stCondLst>
                                  <p:childTnLst>
                                    <p:set>
                                      <p:cBhvr>
                                        <p:cTn id="6" dur="1" fill="hold">
                                          <p:stCondLst>
                                            <p:cond delay="0"/>
                                          </p:stCondLst>
                                        </p:cTn>
                                        <p:tgtEl>
                                          <p:spTgt spid="204810"/>
                                        </p:tgtEl>
                                        <p:attrNameLst>
                                          <p:attrName>style.visibility</p:attrName>
                                        </p:attrNameLst>
                                      </p:cBhvr>
                                      <p:to>
                                        <p:strVal val="visible"/>
                                      </p:to>
                                    </p:set>
                                    <p:animEffect transition="in" filter="dissolve">
                                      <p:cBhvr>
                                        <p:cTn id="7" dur="500"/>
                                        <p:tgtEl>
                                          <p:spTgt spid="204810"/>
                                        </p:tgtEl>
                                      </p:cBhvr>
                                    </p:animEffect>
                                  </p:childTnLst>
                                </p:cTn>
                              </p:par>
                            </p:childTnLst>
                          </p:cTn>
                        </p:par>
                        <p:par>
                          <p:cTn id="8" fill="hold" nodeType="afterGroup">
                            <p:stCondLst>
                              <p:cond delay="500"/>
                            </p:stCondLst>
                            <p:childTnLst>
                              <p:par>
                                <p:cTn id="9" presetID="9" presetClass="entr" presetSubtype="0" fill="hold" nodeType="afterEffect">
                                  <p:stCondLst>
                                    <p:cond delay="0"/>
                                  </p:stCondLst>
                                  <p:childTnLst>
                                    <p:set>
                                      <p:cBhvr>
                                        <p:cTn id="10" dur="1" fill="hold">
                                          <p:stCondLst>
                                            <p:cond delay="0"/>
                                          </p:stCondLst>
                                        </p:cTn>
                                        <p:tgtEl>
                                          <p:spTgt spid="204811"/>
                                        </p:tgtEl>
                                        <p:attrNameLst>
                                          <p:attrName>style.visibility</p:attrName>
                                        </p:attrNameLst>
                                      </p:cBhvr>
                                      <p:to>
                                        <p:strVal val="visible"/>
                                      </p:to>
                                    </p:set>
                                    <p:animEffect transition="in" filter="dissolve">
                                      <p:cBhvr>
                                        <p:cTn id="11" dur="500"/>
                                        <p:tgtEl>
                                          <p:spTgt spid="204811"/>
                                        </p:tgtEl>
                                      </p:cBhvr>
                                    </p:animEffect>
                                  </p:childTnLst>
                                </p:cTn>
                              </p:par>
                            </p:childTnLst>
                          </p:cTn>
                        </p:par>
                        <p:par>
                          <p:cTn id="12" fill="hold" nodeType="afterGroup">
                            <p:stCondLst>
                              <p:cond delay="1000"/>
                            </p:stCondLst>
                            <p:childTnLst>
                              <p:par>
                                <p:cTn id="13" presetID="5" presetClass="entr" presetSubtype="10" fill="hold" grpId="0" nodeType="afterEffect">
                                  <p:stCondLst>
                                    <p:cond delay="0"/>
                                  </p:stCondLst>
                                  <p:childTnLst>
                                    <p:set>
                                      <p:cBhvr>
                                        <p:cTn id="14" dur="1" fill="hold">
                                          <p:stCondLst>
                                            <p:cond delay="0"/>
                                          </p:stCondLst>
                                        </p:cTn>
                                        <p:tgtEl>
                                          <p:spTgt spid="204809">
                                            <p:txEl>
                                              <p:pRg st="0" end="0"/>
                                            </p:txEl>
                                          </p:spTgt>
                                        </p:tgtEl>
                                        <p:attrNameLst>
                                          <p:attrName>style.visibility</p:attrName>
                                        </p:attrNameLst>
                                      </p:cBhvr>
                                      <p:to>
                                        <p:strVal val="visible"/>
                                      </p:to>
                                    </p:set>
                                    <p:animEffect transition="in" filter="checkerboard(across)">
                                      <p:cBhvr>
                                        <p:cTn id="15" dur="500"/>
                                        <p:tgtEl>
                                          <p:spTgt spid="204809">
                                            <p:txEl>
                                              <p:pRg st="0" end="0"/>
                                            </p:txEl>
                                          </p:spTgt>
                                        </p:tgtEl>
                                      </p:cBhvr>
                                    </p:animEffect>
                                  </p:childTnLst>
                                </p:cTn>
                              </p:par>
                            </p:childTnLst>
                          </p:cTn>
                        </p:par>
                      </p:childTnLst>
                    </p:cTn>
                  </p:par>
                  <p:par>
                    <p:cTn id="16" fill="hold" nodeType="clickPar">
                      <p:stCondLst>
                        <p:cond delay="indefinite"/>
                      </p:stCondLst>
                      <p:childTnLst>
                        <p:par>
                          <p:cTn id="17" fill="hold" nodeType="withGroup">
                            <p:stCondLst>
                              <p:cond delay="0"/>
                            </p:stCondLst>
                            <p:childTnLst>
                              <p:par>
                                <p:cTn id="18" presetID="5" presetClass="entr" presetSubtype="10" fill="hold" grpId="0" nodeType="clickEffect">
                                  <p:stCondLst>
                                    <p:cond delay="0"/>
                                  </p:stCondLst>
                                  <p:childTnLst>
                                    <p:set>
                                      <p:cBhvr>
                                        <p:cTn id="19" dur="1" fill="hold">
                                          <p:stCondLst>
                                            <p:cond delay="0"/>
                                          </p:stCondLst>
                                        </p:cTn>
                                        <p:tgtEl>
                                          <p:spTgt spid="204812">
                                            <p:txEl>
                                              <p:pRg st="0" end="0"/>
                                            </p:txEl>
                                          </p:spTgt>
                                        </p:tgtEl>
                                        <p:attrNameLst>
                                          <p:attrName>style.visibility</p:attrName>
                                        </p:attrNameLst>
                                      </p:cBhvr>
                                      <p:to>
                                        <p:strVal val="visible"/>
                                      </p:to>
                                    </p:set>
                                    <p:animEffect transition="in" filter="checkerboard(across)">
                                      <p:cBhvr>
                                        <p:cTn id="20" dur="500"/>
                                        <p:tgtEl>
                                          <p:spTgt spid="20481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09" grpId="0" build="p" autoUpdateAnimBg="0" advAuto="0"/>
      <p:bldP spid="204812" grpId="0" build="p" autoUpdateAnimBg="0"/>
    </p:bldLst>
  </p:timing>
</p:sld>
</file>

<file path=ppt/slides/slide2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 name="Footer Placeholder 5"/>
          <p:cNvSpPr>
            <a:spLocks noGrp="1"/>
          </p:cNvSpPr>
          <p:nvPr>
            <p:ph type="ftr" sz="quarter" idx="11"/>
          </p:nvPr>
        </p:nvSpPr>
        <p:spPr/>
        <p:txBody>
          <a:bodyPr/>
          <a:lstStyle/>
          <a:p>
            <a:r>
              <a:rPr lang="en-US"/>
              <a:t>Mail merge II: Use the Ribbon and perform a complex mail merge</a:t>
            </a:r>
          </a:p>
        </p:txBody>
      </p:sp>
      <p:sp>
        <p:nvSpPr>
          <p:cNvPr id="206850" name="Rectangle 2"/>
          <p:cNvSpPr>
            <a:spLocks noGrp="1" noChangeArrowheads="1"/>
          </p:cNvSpPr>
          <p:nvPr>
            <p:ph type="title"/>
          </p:nvPr>
        </p:nvSpPr>
        <p:spPr>
          <a:xfrm>
            <a:off x="239713" y="63500"/>
            <a:ext cx="8904287" cy="614363"/>
          </a:xfrm>
        </p:spPr>
        <p:txBody>
          <a:bodyPr/>
          <a:lstStyle/>
          <a:p>
            <a:r>
              <a:rPr lang="en-US"/>
              <a:t>Tailor your merge with Rules</a:t>
            </a:r>
          </a:p>
        </p:txBody>
      </p:sp>
      <p:sp>
        <p:nvSpPr>
          <p:cNvPr id="206851" name="Rectangle 3"/>
          <p:cNvSpPr>
            <a:spLocks noChangeArrowheads="1"/>
          </p:cNvSpPr>
          <p:nvPr/>
        </p:nvSpPr>
        <p:spPr bwMode="auto">
          <a:xfrm>
            <a:off x="6119813" y="854075"/>
            <a:ext cx="2744787" cy="27638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spcBef>
                <a:spcPct val="20000"/>
              </a:spcBef>
              <a:spcAft>
                <a:spcPct val="75000"/>
              </a:spcAft>
            </a:pPr>
            <a:r>
              <a:rPr lang="en-US" sz="2000" b="0"/>
              <a:t>The </a:t>
            </a:r>
            <a:r>
              <a:rPr lang="en-US" sz="2000"/>
              <a:t>Rules</a:t>
            </a:r>
            <a:r>
              <a:rPr lang="en-US" sz="2000" b="0"/>
              <a:t> command offers a number of popular Word fields, such as </a:t>
            </a:r>
            <a:r>
              <a:rPr lang="en-US" sz="2000"/>
              <a:t>If…Then…Else… </a:t>
            </a:r>
            <a:r>
              <a:rPr lang="en-US" sz="2000" b="0"/>
              <a:t>and  </a:t>
            </a:r>
            <a:r>
              <a:rPr lang="en-US" sz="2000"/>
              <a:t>Merge Record #</a:t>
            </a:r>
            <a:r>
              <a:rPr lang="en-US" sz="2000" b="0"/>
              <a:t>, that you can use to add special capability to your main document.</a:t>
            </a:r>
          </a:p>
        </p:txBody>
      </p:sp>
      <p:sp>
        <p:nvSpPr>
          <p:cNvPr id="206855" name="Line 7"/>
          <p:cNvSpPr>
            <a:spLocks noChangeShapeType="1"/>
          </p:cNvSpPr>
          <p:nvPr/>
        </p:nvSpPr>
        <p:spPr bwMode="auto">
          <a:xfrm>
            <a:off x="339725" y="3951288"/>
            <a:ext cx="8413750"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06858" name="Rectangle 10"/>
          <p:cNvSpPr>
            <a:spLocks noChangeArrowheads="1"/>
          </p:cNvSpPr>
          <p:nvPr/>
        </p:nvSpPr>
        <p:spPr bwMode="auto">
          <a:xfrm>
            <a:off x="277813" y="3994150"/>
            <a:ext cx="5926137" cy="450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spcBef>
                <a:spcPct val="20000"/>
              </a:spcBef>
              <a:spcAft>
                <a:spcPct val="75000"/>
              </a:spcAft>
            </a:pPr>
            <a:r>
              <a:rPr lang="en-US" b="0">
                <a:solidFill>
                  <a:srgbClr val="FFCC00"/>
                </a:solidFill>
              </a:rPr>
              <a:t>The picture shows how to create Rules:</a:t>
            </a:r>
          </a:p>
        </p:txBody>
      </p:sp>
      <p:pic>
        <p:nvPicPr>
          <p:cNvPr id="206859" name="Picture 11" descr="Inserting If...Then...Else rule in mail merge"/>
          <p:cNvPicPr>
            <a:picLocks noGrp="1" noChangeAspect="1" noChangeArrowheads="1"/>
          </p:cNvPicPr>
          <p:nvPr>
            <p:ph sz="half" idx="1"/>
          </p:nvPr>
        </p:nvPicPr>
        <p:blipFill>
          <a:blip r:embed="rId3">
            <a:extLst>
              <a:ext uri="{28A0092B-C50C-407E-A947-70E740481C1C}">
                <a14:useLocalDpi xmlns:a14="http://schemas.microsoft.com/office/drawing/2010/main" val="0"/>
              </a:ext>
            </a:extLst>
          </a:blip>
          <a:srcRect/>
          <a:stretch>
            <a:fillRect/>
          </a:stretch>
        </p:blipFill>
        <p:spPr>
          <a:xfrm>
            <a:off x="350838" y="949325"/>
            <a:ext cx="5651500" cy="284956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graphicFrame>
        <p:nvGraphicFramePr>
          <p:cNvPr id="206860" name="Object 12"/>
          <p:cNvGraphicFramePr>
            <a:graphicFrameLocks noChangeAspect="1"/>
          </p:cNvGraphicFramePr>
          <p:nvPr/>
        </p:nvGraphicFramePr>
        <p:xfrm>
          <a:off x="339725" y="4516438"/>
          <a:ext cx="269875" cy="303212"/>
        </p:xfrm>
        <a:graphic>
          <a:graphicData uri="http://schemas.openxmlformats.org/presentationml/2006/ole">
            <mc:AlternateContent xmlns:mc="http://schemas.openxmlformats.org/markup-compatibility/2006">
              <mc:Choice xmlns:v="urn:schemas-microsoft-com:vml" Requires="v">
                <p:oleObj name="Visio" r:id="rId4" imgW="270231" imgH="303063" progId="Visio.Drawing.11">
                  <p:embed/>
                </p:oleObj>
              </mc:Choice>
              <mc:Fallback>
                <p:oleObj name="Visio" r:id="rId4" imgW="270231" imgH="303063" progId="Visio.Drawing.11">
                  <p:embed/>
                  <p:pic>
                    <p:nvPicPr>
                      <p:cNvPr id="0" name="Object 1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39725" y="4516438"/>
                        <a:ext cx="269875" cy="303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206861" name="Object 13"/>
          <p:cNvGraphicFramePr>
            <a:graphicFrameLocks noChangeAspect="1"/>
          </p:cNvGraphicFramePr>
          <p:nvPr/>
        </p:nvGraphicFramePr>
        <p:xfrm>
          <a:off x="339725" y="5268913"/>
          <a:ext cx="269875" cy="303212"/>
        </p:xfrm>
        <a:graphic>
          <a:graphicData uri="http://schemas.openxmlformats.org/presentationml/2006/ole">
            <mc:AlternateContent xmlns:mc="http://schemas.openxmlformats.org/markup-compatibility/2006">
              <mc:Choice xmlns:v="urn:schemas-microsoft-com:vml" Requires="v">
                <p:oleObj name="Visio" r:id="rId6" imgW="270231" imgH="303063" progId="Visio.Drawing.11">
                  <p:embed/>
                </p:oleObj>
              </mc:Choice>
              <mc:Fallback>
                <p:oleObj name="Visio" r:id="rId6" imgW="270231" imgH="303063" progId="Visio.Drawing.11">
                  <p:embed/>
                  <p:pic>
                    <p:nvPicPr>
                      <p:cNvPr id="0" name="Object 1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39725" y="5268913"/>
                        <a:ext cx="269875" cy="303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06863" name="Rectangle 15"/>
          <p:cNvSpPr>
            <a:spLocks noChangeArrowheads="1"/>
          </p:cNvSpPr>
          <p:nvPr/>
        </p:nvSpPr>
        <p:spPr bwMode="auto">
          <a:xfrm>
            <a:off x="676275" y="4502150"/>
            <a:ext cx="5940425" cy="1370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20000"/>
              </a:spcBef>
              <a:spcAft>
                <a:spcPct val="45000"/>
              </a:spcAft>
            </a:pPr>
            <a:r>
              <a:rPr lang="en-US" b="0">
                <a:solidFill>
                  <a:srgbClr val="FFCC00"/>
                </a:solidFill>
              </a:rPr>
              <a:t>Place the cursor where you want the field to be located in the main document.</a:t>
            </a:r>
          </a:p>
          <a:p>
            <a:pPr>
              <a:spcBef>
                <a:spcPct val="20000"/>
              </a:spcBef>
              <a:spcAft>
                <a:spcPct val="45000"/>
              </a:spcAft>
            </a:pPr>
            <a:r>
              <a:rPr lang="en-US" b="0">
                <a:solidFill>
                  <a:srgbClr val="FFCC00"/>
                </a:solidFill>
              </a:rPr>
              <a:t>Click </a:t>
            </a:r>
            <a:r>
              <a:rPr lang="en-US">
                <a:solidFill>
                  <a:srgbClr val="FFCC00"/>
                </a:solidFill>
              </a:rPr>
              <a:t>Rules</a:t>
            </a:r>
            <a:r>
              <a:rPr lang="en-US" b="0">
                <a:solidFill>
                  <a:srgbClr val="FFCC00"/>
                </a:solidFill>
              </a:rPr>
              <a:t> in the</a:t>
            </a:r>
            <a:r>
              <a:rPr lang="en-US">
                <a:solidFill>
                  <a:srgbClr val="FFCC00"/>
                </a:solidFill>
              </a:rPr>
              <a:t> Write &amp; Insert Fields</a:t>
            </a:r>
            <a:r>
              <a:rPr lang="en-US" b="0">
                <a:solidFill>
                  <a:srgbClr val="FFCC00"/>
                </a:solidFill>
              </a:rPr>
              <a:t> group and then click the field that you want to include in the document.</a:t>
            </a:r>
          </a:p>
        </p:txBody>
      </p:sp>
    </p:spTree>
  </p:cSld>
  <p:clrMapOvr>
    <a:masterClrMapping/>
  </p:clrMapOvr>
  <p:transition spd="med">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1" fill="hold" nodeType="afterEffect">
                                  <p:stCondLst>
                                    <p:cond delay="0"/>
                                  </p:stCondLst>
                                  <p:childTnLst>
                                    <p:set>
                                      <p:cBhvr>
                                        <p:cTn id="6" dur="1" fill="hold">
                                          <p:stCondLst>
                                            <p:cond delay="0"/>
                                          </p:stCondLst>
                                        </p:cTn>
                                        <p:tgtEl>
                                          <p:spTgt spid="206859"/>
                                        </p:tgtEl>
                                        <p:attrNameLst>
                                          <p:attrName>style.visibility</p:attrName>
                                        </p:attrNameLst>
                                      </p:cBhvr>
                                      <p:to>
                                        <p:strVal val="visible"/>
                                      </p:to>
                                    </p:set>
                                    <p:animEffect transition="in" filter="slide(fromTop)">
                                      <p:cBhvr>
                                        <p:cTn id="7" dur="500"/>
                                        <p:tgtEl>
                                          <p:spTgt spid="206859"/>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2" presetClass="entr" presetSubtype="1" fill="hold" grpId="0" nodeType="clickEffect">
                                  <p:stCondLst>
                                    <p:cond delay="0"/>
                                  </p:stCondLst>
                                  <p:childTnLst>
                                    <p:set>
                                      <p:cBhvr>
                                        <p:cTn id="11" dur="1" fill="hold">
                                          <p:stCondLst>
                                            <p:cond delay="0"/>
                                          </p:stCondLst>
                                        </p:cTn>
                                        <p:tgtEl>
                                          <p:spTgt spid="206851"/>
                                        </p:tgtEl>
                                        <p:attrNameLst>
                                          <p:attrName>style.visibility</p:attrName>
                                        </p:attrNameLst>
                                      </p:cBhvr>
                                      <p:to>
                                        <p:strVal val="visible"/>
                                      </p:to>
                                    </p:set>
                                    <p:animEffect transition="in" filter="slide(fromTop)">
                                      <p:cBhvr>
                                        <p:cTn id="12" dur="500"/>
                                        <p:tgtEl>
                                          <p:spTgt spid="206851"/>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2" presetClass="entr" presetSubtype="8" fill="hold" grpId="0" nodeType="clickEffect">
                                  <p:stCondLst>
                                    <p:cond delay="0"/>
                                  </p:stCondLst>
                                  <p:childTnLst>
                                    <p:set>
                                      <p:cBhvr>
                                        <p:cTn id="16" dur="1" fill="hold">
                                          <p:stCondLst>
                                            <p:cond delay="0"/>
                                          </p:stCondLst>
                                        </p:cTn>
                                        <p:tgtEl>
                                          <p:spTgt spid="206858">
                                            <p:txEl>
                                              <p:pRg st="0" end="0"/>
                                            </p:txEl>
                                          </p:spTgt>
                                        </p:tgtEl>
                                        <p:attrNameLst>
                                          <p:attrName>style.visibility</p:attrName>
                                        </p:attrNameLst>
                                      </p:cBhvr>
                                      <p:to>
                                        <p:strVal val="visible"/>
                                      </p:to>
                                    </p:set>
                                    <p:animEffect transition="in" filter="slide(fromLeft)">
                                      <p:cBhvr>
                                        <p:cTn id="17" dur="500"/>
                                        <p:tgtEl>
                                          <p:spTgt spid="206858">
                                            <p:txEl>
                                              <p:pRg st="0" end="0"/>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9" presetClass="entr" presetSubtype="0" fill="hold" nodeType="clickEffect">
                                  <p:stCondLst>
                                    <p:cond delay="0"/>
                                  </p:stCondLst>
                                  <p:childTnLst>
                                    <p:set>
                                      <p:cBhvr>
                                        <p:cTn id="21" dur="1" fill="hold">
                                          <p:stCondLst>
                                            <p:cond delay="0"/>
                                          </p:stCondLst>
                                        </p:cTn>
                                        <p:tgtEl>
                                          <p:spTgt spid="206860"/>
                                        </p:tgtEl>
                                        <p:attrNameLst>
                                          <p:attrName>style.visibility</p:attrName>
                                        </p:attrNameLst>
                                      </p:cBhvr>
                                      <p:to>
                                        <p:strVal val="visible"/>
                                      </p:to>
                                    </p:set>
                                    <p:animEffect transition="in" filter="dissolve">
                                      <p:cBhvr>
                                        <p:cTn id="22" dur="500"/>
                                        <p:tgtEl>
                                          <p:spTgt spid="206860"/>
                                        </p:tgtEl>
                                      </p:cBhvr>
                                    </p:animEffect>
                                  </p:childTnLst>
                                </p:cTn>
                              </p:par>
                            </p:childTnLst>
                          </p:cTn>
                        </p:par>
                        <p:par>
                          <p:cTn id="23" fill="hold" nodeType="afterGroup">
                            <p:stCondLst>
                              <p:cond delay="500"/>
                            </p:stCondLst>
                            <p:childTnLst>
                              <p:par>
                                <p:cTn id="24" presetID="9" presetClass="entr" presetSubtype="0" fill="hold" nodeType="afterEffect">
                                  <p:stCondLst>
                                    <p:cond delay="0"/>
                                  </p:stCondLst>
                                  <p:childTnLst>
                                    <p:set>
                                      <p:cBhvr>
                                        <p:cTn id="25" dur="1" fill="hold">
                                          <p:stCondLst>
                                            <p:cond delay="0"/>
                                          </p:stCondLst>
                                        </p:cTn>
                                        <p:tgtEl>
                                          <p:spTgt spid="206861"/>
                                        </p:tgtEl>
                                        <p:attrNameLst>
                                          <p:attrName>style.visibility</p:attrName>
                                        </p:attrNameLst>
                                      </p:cBhvr>
                                      <p:to>
                                        <p:strVal val="visible"/>
                                      </p:to>
                                    </p:set>
                                    <p:animEffect transition="in" filter="dissolve">
                                      <p:cBhvr>
                                        <p:cTn id="26" dur="500"/>
                                        <p:tgtEl>
                                          <p:spTgt spid="206861"/>
                                        </p:tgtEl>
                                      </p:cBhvr>
                                    </p:animEffect>
                                  </p:childTnLst>
                                </p:cTn>
                              </p:par>
                            </p:childTnLst>
                          </p:cTn>
                        </p:par>
                      </p:childTnLst>
                    </p:cTn>
                  </p:par>
                  <p:par>
                    <p:cTn id="27" fill="hold" nodeType="clickPar">
                      <p:stCondLst>
                        <p:cond delay="indefinite"/>
                      </p:stCondLst>
                      <p:childTnLst>
                        <p:par>
                          <p:cTn id="28" fill="hold" nodeType="withGroup">
                            <p:stCondLst>
                              <p:cond delay="0"/>
                            </p:stCondLst>
                            <p:childTnLst>
                              <p:par>
                                <p:cTn id="29" presetID="5" presetClass="entr" presetSubtype="10" fill="hold" grpId="0" nodeType="clickEffect">
                                  <p:stCondLst>
                                    <p:cond delay="0"/>
                                  </p:stCondLst>
                                  <p:childTnLst>
                                    <p:set>
                                      <p:cBhvr>
                                        <p:cTn id="30" dur="1" fill="hold">
                                          <p:stCondLst>
                                            <p:cond delay="0"/>
                                          </p:stCondLst>
                                        </p:cTn>
                                        <p:tgtEl>
                                          <p:spTgt spid="206863">
                                            <p:txEl>
                                              <p:pRg st="0" end="0"/>
                                            </p:txEl>
                                          </p:spTgt>
                                        </p:tgtEl>
                                        <p:attrNameLst>
                                          <p:attrName>style.visibility</p:attrName>
                                        </p:attrNameLst>
                                      </p:cBhvr>
                                      <p:to>
                                        <p:strVal val="visible"/>
                                      </p:to>
                                    </p:set>
                                    <p:animEffect transition="in" filter="checkerboard(across)">
                                      <p:cBhvr>
                                        <p:cTn id="31" dur="500"/>
                                        <p:tgtEl>
                                          <p:spTgt spid="206863">
                                            <p:txEl>
                                              <p:pRg st="0" end="0"/>
                                            </p:txEl>
                                          </p:spTgt>
                                        </p:tgtEl>
                                      </p:cBhvr>
                                    </p:animEffect>
                                  </p:childTnLst>
                                </p:cTn>
                              </p:par>
                            </p:childTnLst>
                          </p:cTn>
                        </p:par>
                      </p:childTnLst>
                    </p:cTn>
                  </p:par>
                  <p:par>
                    <p:cTn id="32" fill="hold" nodeType="clickPar">
                      <p:stCondLst>
                        <p:cond delay="indefinite"/>
                      </p:stCondLst>
                      <p:childTnLst>
                        <p:par>
                          <p:cTn id="33" fill="hold" nodeType="withGroup">
                            <p:stCondLst>
                              <p:cond delay="0"/>
                            </p:stCondLst>
                            <p:childTnLst>
                              <p:par>
                                <p:cTn id="34" presetID="5" presetClass="entr" presetSubtype="10" fill="hold" grpId="0" nodeType="clickEffect">
                                  <p:stCondLst>
                                    <p:cond delay="0"/>
                                  </p:stCondLst>
                                  <p:childTnLst>
                                    <p:set>
                                      <p:cBhvr>
                                        <p:cTn id="35" dur="1" fill="hold">
                                          <p:stCondLst>
                                            <p:cond delay="0"/>
                                          </p:stCondLst>
                                        </p:cTn>
                                        <p:tgtEl>
                                          <p:spTgt spid="206863">
                                            <p:txEl>
                                              <p:pRg st="1" end="1"/>
                                            </p:txEl>
                                          </p:spTgt>
                                        </p:tgtEl>
                                        <p:attrNameLst>
                                          <p:attrName>style.visibility</p:attrName>
                                        </p:attrNameLst>
                                      </p:cBhvr>
                                      <p:to>
                                        <p:strVal val="visible"/>
                                      </p:to>
                                    </p:set>
                                    <p:animEffect transition="in" filter="checkerboard(across)">
                                      <p:cBhvr>
                                        <p:cTn id="36" dur="500"/>
                                        <p:tgtEl>
                                          <p:spTgt spid="20686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6851" grpId="0" autoUpdateAnimBg="0"/>
      <p:bldP spid="206858" grpId="0" build="p" autoUpdateAnimBg="0"/>
      <p:bldP spid="206863" grpId="0" build="p" autoUpdateAnimBg="0"/>
    </p:bldLst>
  </p:timing>
</p:sld>
</file>

<file path=ppt/slides/slide2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 name="Footer Placeholder 5"/>
          <p:cNvSpPr>
            <a:spLocks noGrp="1"/>
          </p:cNvSpPr>
          <p:nvPr>
            <p:ph type="ftr" sz="quarter" idx="11"/>
          </p:nvPr>
        </p:nvSpPr>
        <p:spPr/>
        <p:txBody>
          <a:bodyPr/>
          <a:lstStyle/>
          <a:p>
            <a:r>
              <a:rPr lang="en-US"/>
              <a:t>Mail merge II: Use the Ribbon and perform a complex mail merge</a:t>
            </a:r>
          </a:p>
        </p:txBody>
      </p:sp>
      <p:sp>
        <p:nvSpPr>
          <p:cNvPr id="210946" name="Rectangle 2"/>
          <p:cNvSpPr>
            <a:spLocks noGrp="1" noChangeArrowheads="1"/>
          </p:cNvSpPr>
          <p:nvPr>
            <p:ph type="title"/>
          </p:nvPr>
        </p:nvSpPr>
        <p:spPr>
          <a:xfrm>
            <a:off x="239713" y="63500"/>
            <a:ext cx="8904287" cy="614363"/>
          </a:xfrm>
        </p:spPr>
        <p:txBody>
          <a:bodyPr/>
          <a:lstStyle/>
          <a:p>
            <a:r>
              <a:rPr lang="en-US"/>
              <a:t>Other fields that you can use</a:t>
            </a:r>
          </a:p>
        </p:txBody>
      </p:sp>
      <p:sp>
        <p:nvSpPr>
          <p:cNvPr id="210947" name="Rectangle 3"/>
          <p:cNvSpPr>
            <a:spLocks noChangeArrowheads="1"/>
          </p:cNvSpPr>
          <p:nvPr/>
        </p:nvSpPr>
        <p:spPr bwMode="auto">
          <a:xfrm>
            <a:off x="6119813" y="854075"/>
            <a:ext cx="2744787" cy="27638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spcBef>
                <a:spcPct val="20000"/>
              </a:spcBef>
              <a:spcAft>
                <a:spcPct val="75000"/>
              </a:spcAft>
            </a:pPr>
            <a:r>
              <a:rPr lang="en-US" sz="2000" b="0"/>
              <a:t>When you are writing your main document and inserting fields, you can also use the fields that are available in the </a:t>
            </a:r>
            <a:r>
              <a:rPr lang="en-US" sz="2000"/>
              <a:t>Quick Parts</a:t>
            </a:r>
            <a:r>
              <a:rPr lang="en-US" sz="2000" b="0"/>
              <a:t> command on the </a:t>
            </a:r>
            <a:r>
              <a:rPr lang="en-US" sz="2000"/>
              <a:t>Insert</a:t>
            </a:r>
            <a:r>
              <a:rPr lang="en-US" sz="2000" b="0"/>
              <a:t> tab.</a:t>
            </a:r>
          </a:p>
        </p:txBody>
      </p:sp>
      <p:sp>
        <p:nvSpPr>
          <p:cNvPr id="210951" name="Line 7"/>
          <p:cNvSpPr>
            <a:spLocks noChangeShapeType="1"/>
          </p:cNvSpPr>
          <p:nvPr/>
        </p:nvSpPr>
        <p:spPr bwMode="auto">
          <a:xfrm>
            <a:off x="339725" y="3951288"/>
            <a:ext cx="8413750"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pic>
        <p:nvPicPr>
          <p:cNvPr id="210955" name="Picture 11" descr="Fields"/>
          <p:cNvPicPr>
            <a:picLocks noGrp="1" noChangeAspect="1" noChangeArrowheads="1"/>
          </p:cNvPicPr>
          <p:nvPr>
            <p:ph sz="half" idx="1"/>
          </p:nvPr>
        </p:nvPicPr>
        <p:blipFill>
          <a:blip r:embed="rId3">
            <a:extLst>
              <a:ext uri="{28A0092B-C50C-407E-A947-70E740481C1C}">
                <a14:useLocalDpi xmlns:a14="http://schemas.microsoft.com/office/drawing/2010/main" val="0"/>
              </a:ext>
            </a:extLst>
          </a:blip>
          <a:srcRect/>
          <a:stretch>
            <a:fillRect/>
          </a:stretch>
        </p:blipFill>
        <p:spPr>
          <a:xfrm>
            <a:off x="350838" y="949325"/>
            <a:ext cx="5651500" cy="284956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graphicFrame>
        <p:nvGraphicFramePr>
          <p:cNvPr id="210958" name="Object 14"/>
          <p:cNvGraphicFramePr>
            <a:graphicFrameLocks noChangeAspect="1"/>
          </p:cNvGraphicFramePr>
          <p:nvPr/>
        </p:nvGraphicFramePr>
        <p:xfrm>
          <a:off x="339725" y="4516438"/>
          <a:ext cx="269875" cy="303212"/>
        </p:xfrm>
        <a:graphic>
          <a:graphicData uri="http://schemas.openxmlformats.org/presentationml/2006/ole">
            <mc:AlternateContent xmlns:mc="http://schemas.openxmlformats.org/markup-compatibility/2006">
              <mc:Choice xmlns:v="urn:schemas-microsoft-com:vml" Requires="v">
                <p:oleObj name="Visio" r:id="rId4" imgW="270231" imgH="303063" progId="Visio.Drawing.11">
                  <p:embed/>
                </p:oleObj>
              </mc:Choice>
              <mc:Fallback>
                <p:oleObj name="Visio" r:id="rId4" imgW="270231" imgH="303063" progId="Visio.Drawing.11">
                  <p:embed/>
                  <p:pic>
                    <p:nvPicPr>
                      <p:cNvPr id="0" name="Object 1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39725" y="4516438"/>
                        <a:ext cx="269875" cy="303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210959" name="Object 15"/>
          <p:cNvGraphicFramePr>
            <a:graphicFrameLocks noChangeAspect="1"/>
          </p:cNvGraphicFramePr>
          <p:nvPr/>
        </p:nvGraphicFramePr>
        <p:xfrm>
          <a:off x="339725" y="5249863"/>
          <a:ext cx="269875" cy="303212"/>
        </p:xfrm>
        <a:graphic>
          <a:graphicData uri="http://schemas.openxmlformats.org/presentationml/2006/ole">
            <mc:AlternateContent xmlns:mc="http://schemas.openxmlformats.org/markup-compatibility/2006">
              <mc:Choice xmlns:v="urn:schemas-microsoft-com:vml" Requires="v">
                <p:oleObj name="Visio" r:id="rId6" imgW="270231" imgH="303063" progId="Visio.Drawing.11">
                  <p:embed/>
                </p:oleObj>
              </mc:Choice>
              <mc:Fallback>
                <p:oleObj name="Visio" r:id="rId6" imgW="270231" imgH="303063" progId="Visio.Drawing.11">
                  <p:embed/>
                  <p:pic>
                    <p:nvPicPr>
                      <p:cNvPr id="0" name="Object 1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39725" y="5249863"/>
                        <a:ext cx="269875" cy="303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10961" name="Rectangle 17"/>
          <p:cNvSpPr>
            <a:spLocks noChangeArrowheads="1"/>
          </p:cNvSpPr>
          <p:nvPr/>
        </p:nvSpPr>
        <p:spPr bwMode="auto">
          <a:xfrm>
            <a:off x="676275" y="4502150"/>
            <a:ext cx="5940425" cy="1370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20000"/>
              </a:spcBef>
              <a:spcAft>
                <a:spcPct val="45000"/>
              </a:spcAft>
            </a:pPr>
            <a:r>
              <a:rPr lang="en-US" b="0">
                <a:solidFill>
                  <a:srgbClr val="FFCC00"/>
                </a:solidFill>
              </a:rPr>
              <a:t>Click the </a:t>
            </a:r>
            <a:r>
              <a:rPr lang="en-US">
                <a:solidFill>
                  <a:srgbClr val="FFCC00"/>
                </a:solidFill>
              </a:rPr>
              <a:t>Insert</a:t>
            </a:r>
            <a:r>
              <a:rPr lang="en-US" b="0">
                <a:solidFill>
                  <a:srgbClr val="FFCC00"/>
                </a:solidFill>
              </a:rPr>
              <a:t> tab, and then in the </a:t>
            </a:r>
            <a:r>
              <a:rPr lang="en-US">
                <a:solidFill>
                  <a:srgbClr val="FFCC00"/>
                </a:solidFill>
              </a:rPr>
              <a:t>Text </a:t>
            </a:r>
            <a:r>
              <a:rPr lang="en-US" b="0">
                <a:solidFill>
                  <a:srgbClr val="FFCC00"/>
                </a:solidFill>
              </a:rPr>
              <a:t>group, click </a:t>
            </a:r>
            <a:r>
              <a:rPr lang="en-US">
                <a:solidFill>
                  <a:srgbClr val="FFCC00"/>
                </a:solidFill>
              </a:rPr>
              <a:t>Quick Parts</a:t>
            </a:r>
            <a:r>
              <a:rPr lang="en-US" b="0">
                <a:solidFill>
                  <a:srgbClr val="FFCC00"/>
                </a:solidFill>
              </a:rPr>
              <a:t> and </a:t>
            </a:r>
            <a:r>
              <a:rPr lang="en-US">
                <a:solidFill>
                  <a:srgbClr val="FFCC00"/>
                </a:solidFill>
              </a:rPr>
              <a:t>Field</a:t>
            </a:r>
            <a:r>
              <a:rPr lang="en-US" b="0">
                <a:solidFill>
                  <a:srgbClr val="FFCC00"/>
                </a:solidFill>
              </a:rPr>
              <a:t>. </a:t>
            </a:r>
          </a:p>
          <a:p>
            <a:pPr>
              <a:spcBef>
                <a:spcPct val="20000"/>
              </a:spcBef>
              <a:spcAft>
                <a:spcPct val="45000"/>
              </a:spcAft>
            </a:pPr>
            <a:r>
              <a:rPr lang="en-US" b="0">
                <a:solidFill>
                  <a:srgbClr val="FFCC00"/>
                </a:solidFill>
              </a:rPr>
              <a:t>To insert a field, under </a:t>
            </a:r>
            <a:r>
              <a:rPr lang="en-US">
                <a:solidFill>
                  <a:srgbClr val="FFCC00"/>
                </a:solidFill>
              </a:rPr>
              <a:t>Field names</a:t>
            </a:r>
            <a:r>
              <a:rPr lang="en-US" b="0">
                <a:solidFill>
                  <a:srgbClr val="FFCC00"/>
                </a:solidFill>
              </a:rPr>
              <a:t>, click the field you want to insert, and then click </a:t>
            </a:r>
            <a:r>
              <a:rPr lang="en-US">
                <a:solidFill>
                  <a:srgbClr val="FFCC00"/>
                </a:solidFill>
              </a:rPr>
              <a:t>OK</a:t>
            </a:r>
            <a:r>
              <a:rPr lang="en-US" b="0">
                <a:solidFill>
                  <a:srgbClr val="FFCC00"/>
                </a:solidFill>
              </a:rPr>
              <a:t>. </a:t>
            </a:r>
          </a:p>
        </p:txBody>
      </p:sp>
      <p:sp>
        <p:nvSpPr>
          <p:cNvPr id="210962" name="Rectangle 18"/>
          <p:cNvSpPr>
            <a:spLocks noChangeArrowheads="1"/>
          </p:cNvSpPr>
          <p:nvPr/>
        </p:nvSpPr>
        <p:spPr bwMode="auto">
          <a:xfrm>
            <a:off x="277813" y="3994150"/>
            <a:ext cx="5926137" cy="450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spcBef>
                <a:spcPct val="20000"/>
              </a:spcBef>
              <a:spcAft>
                <a:spcPct val="75000"/>
              </a:spcAft>
            </a:pPr>
            <a:r>
              <a:rPr lang="en-US" b="0">
                <a:solidFill>
                  <a:srgbClr val="FFCC00"/>
                </a:solidFill>
              </a:rPr>
              <a:t>To view the entire list of Word fields:</a:t>
            </a:r>
          </a:p>
        </p:txBody>
      </p:sp>
    </p:spTree>
  </p:cSld>
  <p:clrMapOvr>
    <a:masterClrMapping/>
  </p:clrMapOvr>
  <p:transition spd="med">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1" fill="hold" nodeType="afterEffect">
                                  <p:stCondLst>
                                    <p:cond delay="0"/>
                                  </p:stCondLst>
                                  <p:childTnLst>
                                    <p:set>
                                      <p:cBhvr>
                                        <p:cTn id="6" dur="1" fill="hold">
                                          <p:stCondLst>
                                            <p:cond delay="0"/>
                                          </p:stCondLst>
                                        </p:cTn>
                                        <p:tgtEl>
                                          <p:spTgt spid="210955"/>
                                        </p:tgtEl>
                                        <p:attrNameLst>
                                          <p:attrName>style.visibility</p:attrName>
                                        </p:attrNameLst>
                                      </p:cBhvr>
                                      <p:to>
                                        <p:strVal val="visible"/>
                                      </p:to>
                                    </p:set>
                                    <p:animEffect transition="in" filter="slide(fromTop)">
                                      <p:cBhvr>
                                        <p:cTn id="7" dur="500"/>
                                        <p:tgtEl>
                                          <p:spTgt spid="210955"/>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2" presetClass="entr" presetSubtype="1" fill="hold" grpId="0" nodeType="clickEffect">
                                  <p:stCondLst>
                                    <p:cond delay="0"/>
                                  </p:stCondLst>
                                  <p:childTnLst>
                                    <p:set>
                                      <p:cBhvr>
                                        <p:cTn id="11" dur="1" fill="hold">
                                          <p:stCondLst>
                                            <p:cond delay="0"/>
                                          </p:stCondLst>
                                        </p:cTn>
                                        <p:tgtEl>
                                          <p:spTgt spid="210947"/>
                                        </p:tgtEl>
                                        <p:attrNameLst>
                                          <p:attrName>style.visibility</p:attrName>
                                        </p:attrNameLst>
                                      </p:cBhvr>
                                      <p:to>
                                        <p:strVal val="visible"/>
                                      </p:to>
                                    </p:set>
                                    <p:animEffect transition="in" filter="slide(fromTop)">
                                      <p:cBhvr>
                                        <p:cTn id="12" dur="500"/>
                                        <p:tgtEl>
                                          <p:spTgt spid="210947"/>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2" presetClass="entr" presetSubtype="8" fill="hold" grpId="0" nodeType="clickEffect">
                                  <p:stCondLst>
                                    <p:cond delay="0"/>
                                  </p:stCondLst>
                                  <p:childTnLst>
                                    <p:set>
                                      <p:cBhvr>
                                        <p:cTn id="16" dur="1" fill="hold">
                                          <p:stCondLst>
                                            <p:cond delay="0"/>
                                          </p:stCondLst>
                                        </p:cTn>
                                        <p:tgtEl>
                                          <p:spTgt spid="210962">
                                            <p:txEl>
                                              <p:pRg st="0" end="0"/>
                                            </p:txEl>
                                          </p:spTgt>
                                        </p:tgtEl>
                                        <p:attrNameLst>
                                          <p:attrName>style.visibility</p:attrName>
                                        </p:attrNameLst>
                                      </p:cBhvr>
                                      <p:to>
                                        <p:strVal val="visible"/>
                                      </p:to>
                                    </p:set>
                                    <p:animEffect transition="in" filter="slide(fromLeft)">
                                      <p:cBhvr>
                                        <p:cTn id="17" dur="500"/>
                                        <p:tgtEl>
                                          <p:spTgt spid="210962">
                                            <p:txEl>
                                              <p:pRg st="0" end="0"/>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9" presetClass="entr" presetSubtype="0" fill="hold" nodeType="clickEffect">
                                  <p:stCondLst>
                                    <p:cond delay="0"/>
                                  </p:stCondLst>
                                  <p:childTnLst>
                                    <p:set>
                                      <p:cBhvr>
                                        <p:cTn id="21" dur="1" fill="hold">
                                          <p:stCondLst>
                                            <p:cond delay="0"/>
                                          </p:stCondLst>
                                        </p:cTn>
                                        <p:tgtEl>
                                          <p:spTgt spid="210958"/>
                                        </p:tgtEl>
                                        <p:attrNameLst>
                                          <p:attrName>style.visibility</p:attrName>
                                        </p:attrNameLst>
                                      </p:cBhvr>
                                      <p:to>
                                        <p:strVal val="visible"/>
                                      </p:to>
                                    </p:set>
                                    <p:animEffect transition="in" filter="dissolve">
                                      <p:cBhvr>
                                        <p:cTn id="22" dur="500"/>
                                        <p:tgtEl>
                                          <p:spTgt spid="210958"/>
                                        </p:tgtEl>
                                      </p:cBhvr>
                                    </p:animEffect>
                                  </p:childTnLst>
                                </p:cTn>
                              </p:par>
                            </p:childTnLst>
                          </p:cTn>
                        </p:par>
                        <p:par>
                          <p:cTn id="23" fill="hold" nodeType="afterGroup">
                            <p:stCondLst>
                              <p:cond delay="500"/>
                            </p:stCondLst>
                            <p:childTnLst>
                              <p:par>
                                <p:cTn id="24" presetID="9" presetClass="entr" presetSubtype="0" fill="hold" nodeType="afterEffect">
                                  <p:stCondLst>
                                    <p:cond delay="0"/>
                                  </p:stCondLst>
                                  <p:childTnLst>
                                    <p:set>
                                      <p:cBhvr>
                                        <p:cTn id="25" dur="1" fill="hold">
                                          <p:stCondLst>
                                            <p:cond delay="0"/>
                                          </p:stCondLst>
                                        </p:cTn>
                                        <p:tgtEl>
                                          <p:spTgt spid="210959"/>
                                        </p:tgtEl>
                                        <p:attrNameLst>
                                          <p:attrName>style.visibility</p:attrName>
                                        </p:attrNameLst>
                                      </p:cBhvr>
                                      <p:to>
                                        <p:strVal val="visible"/>
                                      </p:to>
                                    </p:set>
                                    <p:animEffect transition="in" filter="dissolve">
                                      <p:cBhvr>
                                        <p:cTn id="26" dur="500"/>
                                        <p:tgtEl>
                                          <p:spTgt spid="210959"/>
                                        </p:tgtEl>
                                      </p:cBhvr>
                                    </p:animEffect>
                                  </p:childTnLst>
                                </p:cTn>
                              </p:par>
                            </p:childTnLst>
                          </p:cTn>
                        </p:par>
                      </p:childTnLst>
                    </p:cTn>
                  </p:par>
                  <p:par>
                    <p:cTn id="27" fill="hold" nodeType="clickPar">
                      <p:stCondLst>
                        <p:cond delay="indefinite"/>
                      </p:stCondLst>
                      <p:childTnLst>
                        <p:par>
                          <p:cTn id="28" fill="hold" nodeType="withGroup">
                            <p:stCondLst>
                              <p:cond delay="0"/>
                            </p:stCondLst>
                            <p:childTnLst>
                              <p:par>
                                <p:cTn id="29" presetID="5" presetClass="entr" presetSubtype="10" fill="hold" grpId="0" nodeType="clickEffect">
                                  <p:stCondLst>
                                    <p:cond delay="0"/>
                                  </p:stCondLst>
                                  <p:childTnLst>
                                    <p:set>
                                      <p:cBhvr>
                                        <p:cTn id="30" dur="1" fill="hold">
                                          <p:stCondLst>
                                            <p:cond delay="0"/>
                                          </p:stCondLst>
                                        </p:cTn>
                                        <p:tgtEl>
                                          <p:spTgt spid="210961">
                                            <p:txEl>
                                              <p:pRg st="0" end="0"/>
                                            </p:txEl>
                                          </p:spTgt>
                                        </p:tgtEl>
                                        <p:attrNameLst>
                                          <p:attrName>style.visibility</p:attrName>
                                        </p:attrNameLst>
                                      </p:cBhvr>
                                      <p:to>
                                        <p:strVal val="visible"/>
                                      </p:to>
                                    </p:set>
                                    <p:animEffect transition="in" filter="checkerboard(across)">
                                      <p:cBhvr>
                                        <p:cTn id="31" dur="500"/>
                                        <p:tgtEl>
                                          <p:spTgt spid="210961">
                                            <p:txEl>
                                              <p:pRg st="0" end="0"/>
                                            </p:txEl>
                                          </p:spTgt>
                                        </p:tgtEl>
                                      </p:cBhvr>
                                    </p:animEffect>
                                  </p:childTnLst>
                                </p:cTn>
                              </p:par>
                            </p:childTnLst>
                          </p:cTn>
                        </p:par>
                      </p:childTnLst>
                    </p:cTn>
                  </p:par>
                  <p:par>
                    <p:cTn id="32" fill="hold" nodeType="clickPar">
                      <p:stCondLst>
                        <p:cond delay="indefinite"/>
                      </p:stCondLst>
                      <p:childTnLst>
                        <p:par>
                          <p:cTn id="33" fill="hold" nodeType="withGroup">
                            <p:stCondLst>
                              <p:cond delay="0"/>
                            </p:stCondLst>
                            <p:childTnLst>
                              <p:par>
                                <p:cTn id="34" presetID="5" presetClass="entr" presetSubtype="10" fill="hold" grpId="0" nodeType="clickEffect">
                                  <p:stCondLst>
                                    <p:cond delay="0"/>
                                  </p:stCondLst>
                                  <p:childTnLst>
                                    <p:set>
                                      <p:cBhvr>
                                        <p:cTn id="35" dur="1" fill="hold">
                                          <p:stCondLst>
                                            <p:cond delay="0"/>
                                          </p:stCondLst>
                                        </p:cTn>
                                        <p:tgtEl>
                                          <p:spTgt spid="210961">
                                            <p:txEl>
                                              <p:pRg st="1" end="1"/>
                                            </p:txEl>
                                          </p:spTgt>
                                        </p:tgtEl>
                                        <p:attrNameLst>
                                          <p:attrName>style.visibility</p:attrName>
                                        </p:attrNameLst>
                                      </p:cBhvr>
                                      <p:to>
                                        <p:strVal val="visible"/>
                                      </p:to>
                                    </p:set>
                                    <p:animEffect transition="in" filter="checkerboard(across)">
                                      <p:cBhvr>
                                        <p:cTn id="36" dur="500"/>
                                        <p:tgtEl>
                                          <p:spTgt spid="210961">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0947" grpId="0" autoUpdateAnimBg="0"/>
      <p:bldP spid="210961" grpId="0" build="p" autoUpdateAnimBg="0"/>
      <p:bldP spid="210962" grpId="0" build="p" autoUpdateAnimBg="0"/>
    </p:bld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 name="Footer Placeholder 5"/>
          <p:cNvSpPr>
            <a:spLocks noGrp="1"/>
          </p:cNvSpPr>
          <p:nvPr>
            <p:ph type="ftr" sz="quarter" idx="11"/>
          </p:nvPr>
        </p:nvSpPr>
        <p:spPr/>
        <p:txBody>
          <a:bodyPr/>
          <a:lstStyle/>
          <a:p>
            <a:r>
              <a:rPr lang="en-US"/>
              <a:t>Mail merge II: Use the Ribbon and perform a complex mail merge</a:t>
            </a:r>
          </a:p>
        </p:txBody>
      </p:sp>
      <p:sp>
        <p:nvSpPr>
          <p:cNvPr id="14338" name="Rectangle 2"/>
          <p:cNvSpPr>
            <a:spLocks noChangeArrowheads="1"/>
          </p:cNvSpPr>
          <p:nvPr/>
        </p:nvSpPr>
        <p:spPr bwMode="auto">
          <a:xfrm rot="10800000">
            <a:off x="304800" y="650875"/>
            <a:ext cx="1000125" cy="5418138"/>
          </a:xfrm>
          <a:prstGeom prst="rect">
            <a:avLst/>
          </a:prstGeom>
          <a:gradFill rotWithShape="1">
            <a:gsLst>
              <a:gs pos="0">
                <a:schemeClr val="tx1">
                  <a:alpha val="0"/>
                </a:schemeClr>
              </a:gs>
              <a:gs pos="100000">
                <a:schemeClr val="tx1">
                  <a:gamma/>
                  <a:tint val="0"/>
                  <a:invGamma/>
                  <a:alpha val="83000"/>
                </a:schemeClr>
              </a:gs>
            </a:gsLst>
            <a:lin ang="5400000" scaled="1"/>
          </a:gra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4339" name="Rectangle 3"/>
          <p:cNvSpPr>
            <a:spLocks noGrp="1" noChangeArrowheads="1"/>
          </p:cNvSpPr>
          <p:nvPr>
            <p:ph type="title"/>
          </p:nvPr>
        </p:nvSpPr>
        <p:spPr/>
        <p:txBody>
          <a:bodyPr/>
          <a:lstStyle/>
          <a:p>
            <a:r>
              <a:rPr lang="en-US"/>
              <a:t>Overview: Beyond merge basics</a:t>
            </a:r>
          </a:p>
        </p:txBody>
      </p:sp>
      <p:sp>
        <p:nvSpPr>
          <p:cNvPr id="14340" name="Rectangle 4"/>
          <p:cNvSpPr>
            <a:spLocks noChangeArrowheads="1"/>
          </p:cNvSpPr>
          <p:nvPr/>
        </p:nvSpPr>
        <p:spPr bwMode="auto">
          <a:xfrm>
            <a:off x="1852613" y="881063"/>
            <a:ext cx="5462587" cy="4997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spcBef>
                <a:spcPct val="20000"/>
              </a:spcBef>
              <a:spcAft>
                <a:spcPct val="75000"/>
              </a:spcAft>
            </a:pPr>
            <a:r>
              <a:rPr lang="en-US" sz="2400" b="0"/>
              <a:t>You have a detailed mailing list of your customers. You want to mail a marketing letter to customers in a specific postal code, and add a personalized greeting and a note to the letter. </a:t>
            </a:r>
          </a:p>
          <a:p>
            <a:pPr>
              <a:spcBef>
                <a:spcPct val="20000"/>
              </a:spcBef>
              <a:spcAft>
                <a:spcPct val="75000"/>
              </a:spcAft>
            </a:pPr>
            <a:r>
              <a:rPr lang="en-US" sz="2400" b="0"/>
              <a:t>Because it’s a long customer list, you need to know how to sort through all the information to send the mailing to the right customers.</a:t>
            </a:r>
          </a:p>
          <a:p>
            <a:pPr>
              <a:spcBef>
                <a:spcPct val="20000"/>
              </a:spcBef>
              <a:spcAft>
                <a:spcPct val="75000"/>
              </a:spcAft>
            </a:pPr>
            <a:r>
              <a:rPr lang="en-US" sz="2400" b="0"/>
              <a:t>This course will show you how.</a:t>
            </a:r>
          </a:p>
        </p:txBody>
      </p:sp>
      <p:pic>
        <p:nvPicPr>
          <p:cNvPr id="14341" name="Picture 5" descr="Complex mail merge&#1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1475" y="1101725"/>
            <a:ext cx="914400" cy="9144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p:wipe di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2" presetClass="entr" presetSubtype="1" fill="hold" grpId="0" nodeType="clickEffect">
                                  <p:stCondLst>
                                    <p:cond delay="0"/>
                                  </p:stCondLst>
                                  <p:childTnLst>
                                    <p:set>
                                      <p:cBhvr>
                                        <p:cTn id="6" dur="1" fill="hold">
                                          <p:stCondLst>
                                            <p:cond delay="0"/>
                                          </p:stCondLst>
                                        </p:cTn>
                                        <p:tgtEl>
                                          <p:spTgt spid="14340">
                                            <p:txEl>
                                              <p:pRg st="0" end="0"/>
                                            </p:txEl>
                                          </p:spTgt>
                                        </p:tgtEl>
                                        <p:attrNameLst>
                                          <p:attrName>style.visibility</p:attrName>
                                        </p:attrNameLst>
                                      </p:cBhvr>
                                      <p:to>
                                        <p:strVal val="visible"/>
                                      </p:to>
                                    </p:set>
                                    <p:animEffect transition="in" filter="slide(fromTop)">
                                      <p:cBhvr>
                                        <p:cTn id="7" dur="500"/>
                                        <p:tgtEl>
                                          <p:spTgt spid="14340">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2" presetClass="entr" presetSubtype="1" fill="hold" grpId="0" nodeType="clickEffect">
                                  <p:stCondLst>
                                    <p:cond delay="0"/>
                                  </p:stCondLst>
                                  <p:childTnLst>
                                    <p:set>
                                      <p:cBhvr>
                                        <p:cTn id="11" dur="1" fill="hold">
                                          <p:stCondLst>
                                            <p:cond delay="0"/>
                                          </p:stCondLst>
                                        </p:cTn>
                                        <p:tgtEl>
                                          <p:spTgt spid="14340">
                                            <p:txEl>
                                              <p:pRg st="1" end="1"/>
                                            </p:txEl>
                                          </p:spTgt>
                                        </p:tgtEl>
                                        <p:attrNameLst>
                                          <p:attrName>style.visibility</p:attrName>
                                        </p:attrNameLst>
                                      </p:cBhvr>
                                      <p:to>
                                        <p:strVal val="visible"/>
                                      </p:to>
                                    </p:set>
                                    <p:animEffect transition="in" filter="slide(fromTop)">
                                      <p:cBhvr>
                                        <p:cTn id="12" dur="500"/>
                                        <p:tgtEl>
                                          <p:spTgt spid="14340">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2" presetClass="entr" presetSubtype="1" fill="hold" grpId="0" nodeType="clickEffect">
                                  <p:stCondLst>
                                    <p:cond delay="0"/>
                                  </p:stCondLst>
                                  <p:childTnLst>
                                    <p:set>
                                      <p:cBhvr>
                                        <p:cTn id="16" dur="1" fill="hold">
                                          <p:stCondLst>
                                            <p:cond delay="0"/>
                                          </p:stCondLst>
                                        </p:cTn>
                                        <p:tgtEl>
                                          <p:spTgt spid="14340">
                                            <p:txEl>
                                              <p:pRg st="2" end="2"/>
                                            </p:txEl>
                                          </p:spTgt>
                                        </p:tgtEl>
                                        <p:attrNameLst>
                                          <p:attrName>style.visibility</p:attrName>
                                        </p:attrNameLst>
                                      </p:cBhvr>
                                      <p:to>
                                        <p:strVal val="visible"/>
                                      </p:to>
                                    </p:set>
                                    <p:animEffect transition="in" filter="slide(fromTop)">
                                      <p:cBhvr>
                                        <p:cTn id="17" dur="500"/>
                                        <p:tgtEl>
                                          <p:spTgt spid="14340">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40" grpId="0" build="p" autoUpdateAnimBg="0"/>
    </p:bldLst>
  </p:timing>
</p:sld>
</file>

<file path=ppt/slides/slide3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 name="Footer Placeholder 5"/>
          <p:cNvSpPr>
            <a:spLocks noGrp="1"/>
          </p:cNvSpPr>
          <p:nvPr>
            <p:ph type="ftr" sz="quarter" idx="11"/>
          </p:nvPr>
        </p:nvSpPr>
        <p:spPr/>
        <p:txBody>
          <a:bodyPr/>
          <a:lstStyle/>
          <a:p>
            <a:r>
              <a:rPr lang="en-US"/>
              <a:t>Mail merge II: Use the Ribbon and perform a complex mail merge</a:t>
            </a:r>
          </a:p>
        </p:txBody>
      </p:sp>
      <p:sp>
        <p:nvSpPr>
          <p:cNvPr id="92162" name="Rectangle 2"/>
          <p:cNvSpPr>
            <a:spLocks noGrp="1" noChangeArrowheads="1"/>
          </p:cNvSpPr>
          <p:nvPr>
            <p:ph type="title"/>
          </p:nvPr>
        </p:nvSpPr>
        <p:spPr>
          <a:xfrm>
            <a:off x="211138" y="73025"/>
            <a:ext cx="8027987" cy="614363"/>
          </a:xfrm>
        </p:spPr>
        <p:txBody>
          <a:bodyPr/>
          <a:lstStyle/>
          <a:p>
            <a:r>
              <a:rPr lang="en-US"/>
              <a:t>Format your merged text</a:t>
            </a:r>
          </a:p>
        </p:txBody>
      </p:sp>
      <p:sp>
        <p:nvSpPr>
          <p:cNvPr id="92163" name="Rectangle 3"/>
          <p:cNvSpPr>
            <a:spLocks noChangeArrowheads="1"/>
          </p:cNvSpPr>
          <p:nvPr/>
        </p:nvSpPr>
        <p:spPr bwMode="auto">
          <a:xfrm>
            <a:off x="6119813" y="854075"/>
            <a:ext cx="2744787" cy="2960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spcBef>
                <a:spcPct val="20000"/>
              </a:spcBef>
              <a:spcAft>
                <a:spcPct val="75000"/>
              </a:spcAft>
            </a:pPr>
            <a:r>
              <a:rPr lang="en-US" sz="2000" b="0"/>
              <a:t>Information from the recipient list that you merge into the main document does not have any formatting, but you can add some.</a:t>
            </a:r>
          </a:p>
        </p:txBody>
      </p:sp>
      <p:sp>
        <p:nvSpPr>
          <p:cNvPr id="92165" name="Rectangle 5"/>
          <p:cNvSpPr>
            <a:spLocks noChangeArrowheads="1"/>
          </p:cNvSpPr>
          <p:nvPr/>
        </p:nvSpPr>
        <p:spPr bwMode="auto">
          <a:xfrm>
            <a:off x="277813" y="3994150"/>
            <a:ext cx="5926137" cy="17573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spcBef>
                <a:spcPct val="20000"/>
              </a:spcBef>
              <a:spcAft>
                <a:spcPct val="75000"/>
              </a:spcAft>
            </a:pPr>
            <a:r>
              <a:rPr lang="en-US" b="0">
                <a:solidFill>
                  <a:srgbClr val="FFCC00"/>
                </a:solidFill>
              </a:rPr>
              <a:t>To format the data in the document, select the field, and then format it by using the commands on the </a:t>
            </a:r>
            <a:r>
              <a:rPr lang="en-US">
                <a:solidFill>
                  <a:srgbClr val="FFCC00"/>
                </a:solidFill>
              </a:rPr>
              <a:t>Home</a:t>
            </a:r>
            <a:r>
              <a:rPr lang="en-US" b="0">
                <a:solidFill>
                  <a:srgbClr val="FFCC00"/>
                </a:solidFill>
              </a:rPr>
              <a:t> tab, just as you would for other text. </a:t>
            </a:r>
          </a:p>
          <a:p>
            <a:pPr>
              <a:spcBef>
                <a:spcPct val="20000"/>
              </a:spcBef>
              <a:spcAft>
                <a:spcPct val="75000"/>
              </a:spcAft>
            </a:pPr>
            <a:r>
              <a:rPr lang="en-US" b="0">
                <a:solidFill>
                  <a:srgbClr val="FFCC00"/>
                </a:solidFill>
              </a:rPr>
              <a:t>Make sure that you include the chevrons (</a:t>
            </a:r>
            <a:r>
              <a:rPr lang="en-US">
                <a:solidFill>
                  <a:srgbClr val="FFCC00"/>
                </a:solidFill>
              </a:rPr>
              <a:t>« »</a:t>
            </a:r>
            <a:r>
              <a:rPr lang="en-US" b="0">
                <a:solidFill>
                  <a:srgbClr val="FFCC00"/>
                </a:solidFill>
              </a:rPr>
              <a:t>) that surround the field.</a:t>
            </a:r>
          </a:p>
        </p:txBody>
      </p:sp>
      <p:sp>
        <p:nvSpPr>
          <p:cNvPr id="92167" name="Line 7"/>
          <p:cNvSpPr>
            <a:spLocks noChangeShapeType="1"/>
          </p:cNvSpPr>
          <p:nvPr/>
        </p:nvSpPr>
        <p:spPr bwMode="auto">
          <a:xfrm>
            <a:off x="339725" y="3951288"/>
            <a:ext cx="8413750"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pic>
        <p:nvPicPr>
          <p:cNvPr id="92168" name="Picture 8" descr="Formatted field"/>
          <p:cNvPicPr>
            <a:picLocks noGrp="1" noChangeAspect="1" noChangeArrowheads="1"/>
          </p:cNvPicPr>
          <p:nvPr>
            <p:ph sz="half" idx="1"/>
          </p:nvPr>
        </p:nvPicPr>
        <p:blipFill>
          <a:blip r:embed="rId3">
            <a:extLst>
              <a:ext uri="{28A0092B-C50C-407E-A947-70E740481C1C}">
                <a14:useLocalDpi xmlns:a14="http://schemas.microsoft.com/office/drawing/2010/main" val="0"/>
              </a:ext>
            </a:extLst>
          </a:blip>
          <a:srcRect/>
          <a:stretch>
            <a:fillRect/>
          </a:stretch>
        </p:blipFill>
        <p:spPr>
          <a:xfrm>
            <a:off x="339725" y="947738"/>
            <a:ext cx="5662613" cy="28543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transition spd="med">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1" fill="hold" nodeType="afterEffect">
                                  <p:stCondLst>
                                    <p:cond delay="0"/>
                                  </p:stCondLst>
                                  <p:childTnLst>
                                    <p:set>
                                      <p:cBhvr>
                                        <p:cTn id="6" dur="1" fill="hold">
                                          <p:stCondLst>
                                            <p:cond delay="0"/>
                                          </p:stCondLst>
                                        </p:cTn>
                                        <p:tgtEl>
                                          <p:spTgt spid="92168"/>
                                        </p:tgtEl>
                                        <p:attrNameLst>
                                          <p:attrName>style.visibility</p:attrName>
                                        </p:attrNameLst>
                                      </p:cBhvr>
                                      <p:to>
                                        <p:strVal val="visible"/>
                                      </p:to>
                                    </p:set>
                                    <p:animEffect transition="in" filter="slide(fromTop)">
                                      <p:cBhvr>
                                        <p:cTn id="7" dur="500"/>
                                        <p:tgtEl>
                                          <p:spTgt spid="92168"/>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2" presetClass="entr" presetSubtype="1" fill="hold" grpId="0" nodeType="clickEffect">
                                  <p:stCondLst>
                                    <p:cond delay="0"/>
                                  </p:stCondLst>
                                  <p:childTnLst>
                                    <p:set>
                                      <p:cBhvr>
                                        <p:cTn id="11" dur="1" fill="hold">
                                          <p:stCondLst>
                                            <p:cond delay="0"/>
                                          </p:stCondLst>
                                        </p:cTn>
                                        <p:tgtEl>
                                          <p:spTgt spid="92163">
                                            <p:txEl>
                                              <p:pRg st="0" end="0"/>
                                            </p:txEl>
                                          </p:spTgt>
                                        </p:tgtEl>
                                        <p:attrNameLst>
                                          <p:attrName>style.visibility</p:attrName>
                                        </p:attrNameLst>
                                      </p:cBhvr>
                                      <p:to>
                                        <p:strVal val="visible"/>
                                      </p:to>
                                    </p:set>
                                    <p:animEffect transition="in" filter="slide(fromTop)">
                                      <p:cBhvr>
                                        <p:cTn id="12" dur="500"/>
                                        <p:tgtEl>
                                          <p:spTgt spid="92163">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2" presetClass="entr" presetSubtype="8" fill="hold" grpId="0" nodeType="clickEffect">
                                  <p:stCondLst>
                                    <p:cond delay="0"/>
                                  </p:stCondLst>
                                  <p:childTnLst>
                                    <p:set>
                                      <p:cBhvr>
                                        <p:cTn id="16" dur="1" fill="hold">
                                          <p:stCondLst>
                                            <p:cond delay="0"/>
                                          </p:stCondLst>
                                        </p:cTn>
                                        <p:tgtEl>
                                          <p:spTgt spid="92165">
                                            <p:txEl>
                                              <p:pRg st="0" end="0"/>
                                            </p:txEl>
                                          </p:spTgt>
                                        </p:tgtEl>
                                        <p:attrNameLst>
                                          <p:attrName>style.visibility</p:attrName>
                                        </p:attrNameLst>
                                      </p:cBhvr>
                                      <p:to>
                                        <p:strVal val="visible"/>
                                      </p:to>
                                    </p:set>
                                    <p:animEffect transition="in" filter="slide(fromLeft)">
                                      <p:cBhvr>
                                        <p:cTn id="17" dur="500"/>
                                        <p:tgtEl>
                                          <p:spTgt spid="92165">
                                            <p:txEl>
                                              <p:pRg st="0" end="0"/>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2" presetClass="entr" presetSubtype="8" fill="hold" grpId="0" nodeType="clickEffect">
                                  <p:stCondLst>
                                    <p:cond delay="0"/>
                                  </p:stCondLst>
                                  <p:childTnLst>
                                    <p:set>
                                      <p:cBhvr>
                                        <p:cTn id="21" dur="1" fill="hold">
                                          <p:stCondLst>
                                            <p:cond delay="0"/>
                                          </p:stCondLst>
                                        </p:cTn>
                                        <p:tgtEl>
                                          <p:spTgt spid="92165">
                                            <p:txEl>
                                              <p:pRg st="1" end="1"/>
                                            </p:txEl>
                                          </p:spTgt>
                                        </p:tgtEl>
                                        <p:attrNameLst>
                                          <p:attrName>style.visibility</p:attrName>
                                        </p:attrNameLst>
                                      </p:cBhvr>
                                      <p:to>
                                        <p:strVal val="visible"/>
                                      </p:to>
                                    </p:set>
                                    <p:animEffect transition="in" filter="slide(fromLeft)">
                                      <p:cBhvr>
                                        <p:cTn id="22" dur="500"/>
                                        <p:tgtEl>
                                          <p:spTgt spid="9216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63" grpId="0" build="p" autoUpdateAnimBg="0"/>
      <p:bldP spid="92165" grpId="0" build="p" autoUpdateAnimBg="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4"/>
          <p:cNvSpPr>
            <a:spLocks noGrp="1"/>
          </p:cNvSpPr>
          <p:nvPr>
            <p:ph type="ftr" sz="quarter" idx="11"/>
          </p:nvPr>
        </p:nvSpPr>
        <p:spPr/>
        <p:txBody>
          <a:bodyPr/>
          <a:lstStyle/>
          <a:p>
            <a:r>
              <a:rPr lang="en-US"/>
              <a:t>Mail merge II: Use the Ribbon and perform a complex mail merge</a:t>
            </a:r>
          </a:p>
        </p:txBody>
      </p:sp>
      <p:sp>
        <p:nvSpPr>
          <p:cNvPr id="116738" name="Rectangle 2"/>
          <p:cNvSpPr>
            <a:spLocks noGrp="1" noChangeArrowheads="1"/>
          </p:cNvSpPr>
          <p:nvPr>
            <p:ph type="title"/>
          </p:nvPr>
        </p:nvSpPr>
        <p:spPr/>
        <p:txBody>
          <a:bodyPr/>
          <a:lstStyle/>
          <a:p>
            <a:r>
              <a:rPr lang="en-US"/>
              <a:t>Suggestions for practice</a:t>
            </a:r>
          </a:p>
        </p:txBody>
      </p:sp>
      <p:sp>
        <p:nvSpPr>
          <p:cNvPr id="116739" name="Rectangle 3"/>
          <p:cNvSpPr>
            <a:spLocks noGrp="1" noChangeArrowheads="1"/>
          </p:cNvSpPr>
          <p:nvPr>
            <p:ph type="body" idx="1"/>
          </p:nvPr>
        </p:nvSpPr>
        <p:spPr>
          <a:xfrm>
            <a:off x="276225" y="814388"/>
            <a:ext cx="8905875" cy="3282950"/>
          </a:xfrm>
        </p:spPr>
        <p:txBody>
          <a:bodyPr/>
          <a:lstStyle/>
          <a:p>
            <a:pPr marL="288925" indent="-288925">
              <a:spcAft>
                <a:spcPct val="75000"/>
              </a:spcAft>
              <a:buClr>
                <a:srgbClr val="FF9900"/>
              </a:buClr>
              <a:buFontTx/>
              <a:buAutoNum type="arabicPeriod"/>
            </a:pPr>
            <a:r>
              <a:rPr lang="en-US"/>
              <a:t>Insert fields.</a:t>
            </a:r>
          </a:p>
          <a:p>
            <a:pPr marL="288925" indent="-288925">
              <a:spcAft>
                <a:spcPct val="75000"/>
              </a:spcAft>
              <a:buClr>
                <a:srgbClr val="FF9900"/>
              </a:buClr>
              <a:buFontTx/>
              <a:buAutoNum type="arabicPeriod"/>
            </a:pPr>
            <a:r>
              <a:rPr lang="en-US"/>
              <a:t>Format a field. </a:t>
            </a:r>
          </a:p>
          <a:p>
            <a:pPr marL="288925" indent="-288925">
              <a:spcAft>
                <a:spcPct val="75000"/>
              </a:spcAft>
              <a:buClr>
                <a:srgbClr val="FF9900"/>
              </a:buClr>
              <a:buFontTx/>
              <a:buAutoNum type="arabicPeriod"/>
            </a:pPr>
            <a:r>
              <a:rPr lang="en-US"/>
              <a:t>Preview the merged documents and complete the merge.</a:t>
            </a:r>
          </a:p>
        </p:txBody>
      </p:sp>
      <p:sp>
        <p:nvSpPr>
          <p:cNvPr id="116740" name="Rectangle 4"/>
          <p:cNvSpPr>
            <a:spLocks noChangeArrowheads="1"/>
          </p:cNvSpPr>
          <p:nvPr/>
        </p:nvSpPr>
        <p:spPr bwMode="auto">
          <a:xfrm>
            <a:off x="293688" y="4622800"/>
            <a:ext cx="8431212" cy="755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spcBef>
                <a:spcPct val="20000"/>
              </a:spcBef>
              <a:spcAft>
                <a:spcPct val="45000"/>
              </a:spcAft>
            </a:pPr>
            <a:r>
              <a:rPr lang="en-US" sz="2000" b="0">
                <a:hlinkClick r:id="rId3"/>
              </a:rPr>
              <a:t>Online practice</a:t>
            </a:r>
            <a:r>
              <a:rPr lang="en-US" sz="2000" b="0"/>
              <a:t> (requires Word 2007)</a:t>
            </a:r>
          </a:p>
        </p:txBody>
      </p:sp>
    </p:spTree>
  </p:cSld>
  <p:clrMapOvr>
    <a:masterClrMapping/>
  </p:clrMapOvr>
  <p:transition spd="med">
    <p:wipe dir="d"/>
  </p:transition>
</p:sld>
</file>

<file path=ppt/slides/slide3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 name="Footer Placeholder 5"/>
          <p:cNvSpPr>
            <a:spLocks noGrp="1"/>
          </p:cNvSpPr>
          <p:nvPr>
            <p:ph type="ftr" sz="quarter" idx="11"/>
          </p:nvPr>
        </p:nvSpPr>
        <p:spPr/>
        <p:txBody>
          <a:bodyPr/>
          <a:lstStyle/>
          <a:p>
            <a:r>
              <a:rPr lang="en-US"/>
              <a:t>Mail merge II: Use the Ribbon and perform a complex mail merge</a:t>
            </a:r>
          </a:p>
        </p:txBody>
      </p:sp>
      <p:sp>
        <p:nvSpPr>
          <p:cNvPr id="118786" name="Rectangle 2"/>
          <p:cNvSpPr>
            <a:spLocks noGrp="1" noChangeArrowheads="1"/>
          </p:cNvSpPr>
          <p:nvPr>
            <p:ph type="title"/>
          </p:nvPr>
        </p:nvSpPr>
        <p:spPr/>
        <p:txBody>
          <a:bodyPr/>
          <a:lstStyle/>
          <a:p>
            <a:r>
              <a:rPr lang="en-US"/>
              <a:t>Test 2, question 1</a:t>
            </a:r>
          </a:p>
        </p:txBody>
      </p:sp>
      <p:sp>
        <p:nvSpPr>
          <p:cNvPr id="118787" name="Rectangle 3"/>
          <p:cNvSpPr>
            <a:spLocks noGrp="1" noChangeArrowheads="1"/>
          </p:cNvSpPr>
          <p:nvPr>
            <p:ph type="body" sz="half" idx="2"/>
          </p:nvPr>
        </p:nvSpPr>
        <p:spPr>
          <a:xfrm>
            <a:off x="222250" y="850900"/>
            <a:ext cx="7685088" cy="1189038"/>
          </a:xfrm>
        </p:spPr>
        <p:txBody>
          <a:bodyPr/>
          <a:lstStyle/>
          <a:p>
            <a:pPr marL="0" indent="0">
              <a:spcAft>
                <a:spcPct val="75000"/>
              </a:spcAft>
            </a:pPr>
            <a:r>
              <a:rPr lang="en-US" b="1"/>
              <a:t>What is conditional text? (Pick one answer.)</a:t>
            </a:r>
          </a:p>
        </p:txBody>
      </p:sp>
      <p:sp>
        <p:nvSpPr>
          <p:cNvPr id="118788" name="Rectangle 4"/>
          <p:cNvSpPr>
            <a:spLocks noChangeArrowheads="1"/>
          </p:cNvSpPr>
          <p:nvPr/>
        </p:nvSpPr>
        <p:spPr bwMode="auto">
          <a:xfrm>
            <a:off x="242888" y="2344738"/>
            <a:ext cx="7624762" cy="3105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401638" indent="-401638">
              <a:spcBef>
                <a:spcPct val="20000"/>
              </a:spcBef>
              <a:spcAft>
                <a:spcPct val="75000"/>
              </a:spcAft>
              <a:buFontTx/>
              <a:buAutoNum type="arabicPeriod"/>
            </a:pPr>
            <a:r>
              <a:rPr lang="en-US" sz="2000" b="0"/>
              <a:t>Your main document must be a specific page layout before you can start a mail merge. </a:t>
            </a:r>
          </a:p>
          <a:p>
            <a:pPr marL="401638" indent="-401638">
              <a:spcBef>
                <a:spcPct val="20000"/>
              </a:spcBef>
              <a:spcAft>
                <a:spcPct val="75000"/>
              </a:spcAft>
              <a:buFontTx/>
              <a:buAutoNum type="arabicPeriod"/>
            </a:pPr>
            <a:r>
              <a:rPr lang="en-US" sz="2000" b="0"/>
              <a:t>An action that takes place only if a specific condition is met, which can be set up, for example by using the </a:t>
            </a:r>
            <a:r>
              <a:rPr lang="en-US" sz="2000"/>
              <a:t>If...Then...Else</a:t>
            </a:r>
            <a:r>
              <a:rPr lang="en-US" sz="2000" b="0"/>
              <a:t> command. </a:t>
            </a:r>
          </a:p>
          <a:p>
            <a:pPr marL="401638" indent="-401638">
              <a:spcBef>
                <a:spcPct val="20000"/>
              </a:spcBef>
              <a:spcAft>
                <a:spcPct val="75000"/>
              </a:spcAft>
              <a:buFontTx/>
              <a:buAutoNum type="arabicPeriod"/>
            </a:pPr>
            <a:r>
              <a:rPr lang="en-US" sz="2000" b="0"/>
              <a:t>Text that you format by using styles. </a:t>
            </a:r>
          </a:p>
        </p:txBody>
      </p:sp>
    </p:spTree>
  </p:cSld>
  <p:clrMapOvr>
    <a:masterClrMapping/>
  </p:clrMapOvr>
  <p:transition spd="med">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1" fill="hold" grpId="0" nodeType="afterEffect">
                                  <p:stCondLst>
                                    <p:cond delay="0"/>
                                  </p:stCondLst>
                                  <p:childTnLst>
                                    <p:set>
                                      <p:cBhvr>
                                        <p:cTn id="6" dur="1" fill="hold">
                                          <p:stCondLst>
                                            <p:cond delay="0"/>
                                          </p:stCondLst>
                                        </p:cTn>
                                        <p:tgtEl>
                                          <p:spTgt spid="118787">
                                            <p:txEl>
                                              <p:pRg st="0" end="0"/>
                                            </p:txEl>
                                          </p:spTgt>
                                        </p:tgtEl>
                                        <p:attrNameLst>
                                          <p:attrName>style.visibility</p:attrName>
                                        </p:attrNameLst>
                                      </p:cBhvr>
                                      <p:to>
                                        <p:strVal val="visible"/>
                                      </p:to>
                                    </p:set>
                                    <p:animEffect transition="in" filter="slide(fromTop)">
                                      <p:cBhvr>
                                        <p:cTn id="7" dur="500"/>
                                        <p:tgtEl>
                                          <p:spTgt spid="118787">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2" presetClass="entr" presetSubtype="8" fill="hold" grpId="0" nodeType="clickEffect">
                                  <p:stCondLst>
                                    <p:cond delay="0"/>
                                  </p:stCondLst>
                                  <p:childTnLst>
                                    <p:set>
                                      <p:cBhvr>
                                        <p:cTn id="11" dur="1" fill="hold">
                                          <p:stCondLst>
                                            <p:cond delay="0"/>
                                          </p:stCondLst>
                                        </p:cTn>
                                        <p:tgtEl>
                                          <p:spTgt spid="118788">
                                            <p:txEl>
                                              <p:pRg st="0" end="0"/>
                                            </p:txEl>
                                          </p:spTgt>
                                        </p:tgtEl>
                                        <p:attrNameLst>
                                          <p:attrName>style.visibility</p:attrName>
                                        </p:attrNameLst>
                                      </p:cBhvr>
                                      <p:to>
                                        <p:strVal val="visible"/>
                                      </p:to>
                                    </p:set>
                                    <p:animEffect transition="in" filter="slide(fromLeft)">
                                      <p:cBhvr>
                                        <p:cTn id="12" dur="500"/>
                                        <p:tgtEl>
                                          <p:spTgt spid="118788">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2" presetClass="entr" presetSubtype="8" fill="hold" grpId="0" nodeType="clickEffect">
                                  <p:stCondLst>
                                    <p:cond delay="0"/>
                                  </p:stCondLst>
                                  <p:childTnLst>
                                    <p:set>
                                      <p:cBhvr>
                                        <p:cTn id="16" dur="1" fill="hold">
                                          <p:stCondLst>
                                            <p:cond delay="0"/>
                                          </p:stCondLst>
                                        </p:cTn>
                                        <p:tgtEl>
                                          <p:spTgt spid="118788">
                                            <p:txEl>
                                              <p:pRg st="1" end="1"/>
                                            </p:txEl>
                                          </p:spTgt>
                                        </p:tgtEl>
                                        <p:attrNameLst>
                                          <p:attrName>style.visibility</p:attrName>
                                        </p:attrNameLst>
                                      </p:cBhvr>
                                      <p:to>
                                        <p:strVal val="visible"/>
                                      </p:to>
                                    </p:set>
                                    <p:animEffect transition="in" filter="slide(fromLeft)">
                                      <p:cBhvr>
                                        <p:cTn id="17" dur="500"/>
                                        <p:tgtEl>
                                          <p:spTgt spid="118788">
                                            <p:txEl>
                                              <p:pRg st="1" end="1"/>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2" presetClass="entr" presetSubtype="8" fill="hold" grpId="0" nodeType="clickEffect">
                                  <p:stCondLst>
                                    <p:cond delay="0"/>
                                  </p:stCondLst>
                                  <p:childTnLst>
                                    <p:set>
                                      <p:cBhvr>
                                        <p:cTn id="21" dur="1" fill="hold">
                                          <p:stCondLst>
                                            <p:cond delay="0"/>
                                          </p:stCondLst>
                                        </p:cTn>
                                        <p:tgtEl>
                                          <p:spTgt spid="118788">
                                            <p:txEl>
                                              <p:pRg st="2" end="2"/>
                                            </p:txEl>
                                          </p:spTgt>
                                        </p:tgtEl>
                                        <p:attrNameLst>
                                          <p:attrName>style.visibility</p:attrName>
                                        </p:attrNameLst>
                                      </p:cBhvr>
                                      <p:to>
                                        <p:strVal val="visible"/>
                                      </p:to>
                                    </p:set>
                                    <p:animEffect transition="in" filter="slide(fromLeft)">
                                      <p:cBhvr>
                                        <p:cTn id="22" dur="500"/>
                                        <p:tgtEl>
                                          <p:spTgt spid="118788">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8787" grpId="0" build="p" autoUpdateAnimBg="0" advAuto="0"/>
      <p:bldP spid="118788" grpId="0" build="p" autoUpdateAnimBg="0"/>
    </p:bldLst>
  </p:timing>
</p:sld>
</file>

<file path=ppt/slides/slide3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 name="Footer Placeholder 5"/>
          <p:cNvSpPr>
            <a:spLocks noGrp="1"/>
          </p:cNvSpPr>
          <p:nvPr>
            <p:ph type="ftr" sz="quarter" idx="11"/>
          </p:nvPr>
        </p:nvSpPr>
        <p:spPr/>
        <p:txBody>
          <a:bodyPr/>
          <a:lstStyle/>
          <a:p>
            <a:r>
              <a:rPr lang="en-US"/>
              <a:t>Mail merge II: Use the Ribbon and perform a complex mail merge</a:t>
            </a:r>
          </a:p>
        </p:txBody>
      </p:sp>
      <p:sp>
        <p:nvSpPr>
          <p:cNvPr id="120834" name="Rectangle 2"/>
          <p:cNvSpPr>
            <a:spLocks noGrp="1" noChangeArrowheads="1"/>
          </p:cNvSpPr>
          <p:nvPr>
            <p:ph type="title"/>
          </p:nvPr>
        </p:nvSpPr>
        <p:spPr/>
        <p:txBody>
          <a:bodyPr/>
          <a:lstStyle/>
          <a:p>
            <a:r>
              <a:rPr lang="en-US"/>
              <a:t>Test 2, question 1: Answer</a:t>
            </a:r>
          </a:p>
        </p:txBody>
      </p:sp>
      <p:sp>
        <p:nvSpPr>
          <p:cNvPr id="120835" name="Rectangle 3"/>
          <p:cNvSpPr>
            <a:spLocks noGrp="1" noChangeArrowheads="1"/>
          </p:cNvSpPr>
          <p:nvPr>
            <p:ph sz="half" idx="2"/>
          </p:nvPr>
        </p:nvSpPr>
        <p:spPr>
          <a:xfrm>
            <a:off x="323850" y="815975"/>
            <a:ext cx="8350250" cy="703263"/>
          </a:xfrm>
        </p:spPr>
        <p:txBody>
          <a:bodyPr/>
          <a:lstStyle/>
          <a:p>
            <a:pPr marL="0" indent="0">
              <a:spcAft>
                <a:spcPct val="75000"/>
              </a:spcAft>
            </a:pPr>
            <a:r>
              <a:rPr lang="en-US"/>
              <a:t>An action that takes place only if a specific condition is met, which can be set up, for example by using the </a:t>
            </a:r>
            <a:r>
              <a:rPr lang="en-US" b="1"/>
              <a:t>If...Then...Else</a:t>
            </a:r>
            <a:r>
              <a:rPr lang="en-US"/>
              <a:t> command.</a:t>
            </a:r>
          </a:p>
        </p:txBody>
      </p:sp>
      <p:sp>
        <p:nvSpPr>
          <p:cNvPr id="120836" name="Rectangle 4"/>
          <p:cNvSpPr>
            <a:spLocks noChangeArrowheads="1"/>
          </p:cNvSpPr>
          <p:nvPr/>
        </p:nvSpPr>
        <p:spPr bwMode="auto">
          <a:xfrm>
            <a:off x="300038" y="2000250"/>
            <a:ext cx="8350250" cy="1171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spcBef>
                <a:spcPct val="20000"/>
              </a:spcBef>
              <a:spcAft>
                <a:spcPct val="75000"/>
              </a:spcAft>
            </a:pPr>
            <a:r>
              <a:rPr lang="en-US" sz="2000" b="0"/>
              <a:t>Conditional text is a special field that will insert different values depending on condition set up in the field.</a:t>
            </a:r>
          </a:p>
        </p:txBody>
      </p:sp>
    </p:spTree>
  </p:cSld>
  <p:clrMapOvr>
    <a:masterClrMapping/>
  </p:clrMapOvr>
  <p:transition spd="med">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7" presetClass="entr" presetSubtype="10" fill="hold" grpId="0" nodeType="afterEffect">
                                  <p:stCondLst>
                                    <p:cond delay="0"/>
                                  </p:stCondLst>
                                  <p:childTnLst>
                                    <p:set>
                                      <p:cBhvr>
                                        <p:cTn id="6" dur="1" fill="hold">
                                          <p:stCondLst>
                                            <p:cond delay="0"/>
                                          </p:stCondLst>
                                        </p:cTn>
                                        <p:tgtEl>
                                          <p:spTgt spid="120835"/>
                                        </p:tgtEl>
                                        <p:attrNameLst>
                                          <p:attrName>style.visibility</p:attrName>
                                        </p:attrNameLst>
                                      </p:cBhvr>
                                      <p:to>
                                        <p:strVal val="visible"/>
                                      </p:to>
                                    </p:set>
                                    <p:anim calcmode="lin" valueType="num">
                                      <p:cBhvr>
                                        <p:cTn id="7" dur="500" fill="hold"/>
                                        <p:tgtEl>
                                          <p:spTgt spid="120835"/>
                                        </p:tgtEl>
                                        <p:attrNameLst>
                                          <p:attrName>ppt_w</p:attrName>
                                        </p:attrNameLst>
                                      </p:cBhvr>
                                      <p:tavLst>
                                        <p:tav tm="0">
                                          <p:val>
                                            <p:fltVal val="0"/>
                                          </p:val>
                                        </p:tav>
                                        <p:tav tm="100000">
                                          <p:val>
                                            <p:strVal val="#ppt_w"/>
                                          </p:val>
                                        </p:tav>
                                      </p:tavLst>
                                    </p:anim>
                                    <p:anim calcmode="lin" valueType="num">
                                      <p:cBhvr>
                                        <p:cTn id="8" dur="500" fill="hold"/>
                                        <p:tgtEl>
                                          <p:spTgt spid="120835"/>
                                        </p:tgtEl>
                                        <p:attrNameLst>
                                          <p:attrName>ppt_h</p:attrName>
                                        </p:attrNameLst>
                                      </p:cBhvr>
                                      <p:tavLst>
                                        <p:tav tm="0">
                                          <p:val>
                                            <p:strVal val="#ppt_h"/>
                                          </p:val>
                                        </p:tav>
                                        <p:tav tm="100000">
                                          <p:val>
                                            <p:strVal val="#ppt_h"/>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12" presetClass="entr" presetSubtype="4" fill="hold" grpId="0" nodeType="clickEffect">
                                  <p:stCondLst>
                                    <p:cond delay="0"/>
                                  </p:stCondLst>
                                  <p:childTnLst>
                                    <p:set>
                                      <p:cBhvr>
                                        <p:cTn id="12" dur="1" fill="hold">
                                          <p:stCondLst>
                                            <p:cond delay="0"/>
                                          </p:stCondLst>
                                        </p:cTn>
                                        <p:tgtEl>
                                          <p:spTgt spid="120836"/>
                                        </p:tgtEl>
                                        <p:attrNameLst>
                                          <p:attrName>style.visibility</p:attrName>
                                        </p:attrNameLst>
                                      </p:cBhvr>
                                      <p:to>
                                        <p:strVal val="visible"/>
                                      </p:to>
                                    </p:set>
                                    <p:animEffect transition="in" filter="slide(fromBottom)">
                                      <p:cBhvr>
                                        <p:cTn id="13" dur="500"/>
                                        <p:tgtEl>
                                          <p:spTgt spid="1208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0835" grpId="0" autoUpdateAnimBg="0"/>
      <p:bldP spid="120836" grpId="0" autoUpdateAnimBg="0"/>
    </p:bldLst>
  </p:timing>
</p:sld>
</file>

<file path=ppt/slides/slide3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 name="Footer Placeholder 5"/>
          <p:cNvSpPr>
            <a:spLocks noGrp="1"/>
          </p:cNvSpPr>
          <p:nvPr>
            <p:ph type="ftr" sz="quarter" idx="11"/>
          </p:nvPr>
        </p:nvSpPr>
        <p:spPr/>
        <p:txBody>
          <a:bodyPr/>
          <a:lstStyle/>
          <a:p>
            <a:r>
              <a:rPr lang="en-US"/>
              <a:t>Mail merge II: Use the Ribbon and perform a complex mail merge</a:t>
            </a:r>
          </a:p>
        </p:txBody>
      </p:sp>
      <p:sp>
        <p:nvSpPr>
          <p:cNvPr id="122882" name="Rectangle 2"/>
          <p:cNvSpPr>
            <a:spLocks noGrp="1" noChangeArrowheads="1"/>
          </p:cNvSpPr>
          <p:nvPr>
            <p:ph type="title"/>
          </p:nvPr>
        </p:nvSpPr>
        <p:spPr/>
        <p:txBody>
          <a:bodyPr/>
          <a:lstStyle/>
          <a:p>
            <a:r>
              <a:rPr lang="en-US"/>
              <a:t>Test 2, question 2</a:t>
            </a:r>
          </a:p>
        </p:txBody>
      </p:sp>
      <p:sp>
        <p:nvSpPr>
          <p:cNvPr id="122883" name="Rectangle 3"/>
          <p:cNvSpPr>
            <a:spLocks noGrp="1" noChangeArrowheads="1"/>
          </p:cNvSpPr>
          <p:nvPr>
            <p:ph type="body" sz="half" idx="2"/>
          </p:nvPr>
        </p:nvSpPr>
        <p:spPr>
          <a:xfrm>
            <a:off x="242888" y="850900"/>
            <a:ext cx="7685087" cy="1189038"/>
          </a:xfrm>
        </p:spPr>
        <p:txBody>
          <a:bodyPr/>
          <a:lstStyle/>
          <a:p>
            <a:pPr marL="0" indent="0">
              <a:spcAft>
                <a:spcPct val="75000"/>
              </a:spcAft>
            </a:pPr>
            <a:r>
              <a:rPr lang="en-US" b="1"/>
              <a:t>How do you display a complete list of Word fields? (Pick one answer.)</a:t>
            </a:r>
          </a:p>
        </p:txBody>
      </p:sp>
      <p:sp>
        <p:nvSpPr>
          <p:cNvPr id="122884" name="Rectangle 4"/>
          <p:cNvSpPr>
            <a:spLocks noChangeArrowheads="1"/>
          </p:cNvSpPr>
          <p:nvPr/>
        </p:nvSpPr>
        <p:spPr bwMode="auto">
          <a:xfrm>
            <a:off x="242888" y="2241550"/>
            <a:ext cx="7624762" cy="3105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401638" indent="-401638">
              <a:spcBef>
                <a:spcPct val="20000"/>
              </a:spcBef>
              <a:spcAft>
                <a:spcPct val="75000"/>
              </a:spcAft>
              <a:buFontTx/>
              <a:buAutoNum type="arabicPeriod"/>
            </a:pPr>
            <a:r>
              <a:rPr lang="en-US" sz="2000" b="0"/>
              <a:t>Click the </a:t>
            </a:r>
            <a:r>
              <a:rPr lang="en-US" sz="2000"/>
              <a:t>Microsoft Office Button</a:t>
            </a:r>
            <a:r>
              <a:rPr lang="en-US" sz="2000" b="0"/>
              <a:t> and then </a:t>
            </a:r>
            <a:r>
              <a:rPr lang="en-US" sz="2000"/>
              <a:t>Word Options</a:t>
            </a:r>
            <a:r>
              <a:rPr lang="en-US" sz="2000" b="0"/>
              <a:t>. </a:t>
            </a:r>
          </a:p>
          <a:p>
            <a:pPr marL="401638" indent="-401638">
              <a:spcBef>
                <a:spcPct val="20000"/>
              </a:spcBef>
              <a:spcAft>
                <a:spcPct val="75000"/>
              </a:spcAft>
              <a:buFontTx/>
              <a:buAutoNum type="arabicPeriod"/>
            </a:pPr>
            <a:r>
              <a:rPr lang="en-US" sz="2000" b="0"/>
              <a:t>Click the </a:t>
            </a:r>
            <a:r>
              <a:rPr lang="en-US" sz="2000"/>
              <a:t>Mailings</a:t>
            </a:r>
            <a:r>
              <a:rPr lang="en-US" sz="2000" b="0"/>
              <a:t> tab. </a:t>
            </a:r>
          </a:p>
          <a:p>
            <a:pPr marL="401638" indent="-401638">
              <a:spcBef>
                <a:spcPct val="20000"/>
              </a:spcBef>
              <a:spcAft>
                <a:spcPct val="75000"/>
              </a:spcAft>
              <a:buFontTx/>
              <a:buAutoNum type="arabicPeriod"/>
            </a:pPr>
            <a:r>
              <a:rPr lang="en-US" sz="2000" b="0"/>
              <a:t>Click the </a:t>
            </a:r>
            <a:r>
              <a:rPr lang="en-US" sz="2000"/>
              <a:t>Insert</a:t>
            </a:r>
            <a:r>
              <a:rPr lang="en-US" sz="2000" b="0"/>
              <a:t> tab, </a:t>
            </a:r>
            <a:r>
              <a:rPr lang="en-US" sz="2000"/>
              <a:t>Quick Parts</a:t>
            </a:r>
            <a:r>
              <a:rPr lang="en-US" sz="2000" b="0"/>
              <a:t>, and </a:t>
            </a:r>
            <a:r>
              <a:rPr lang="en-US" sz="2000"/>
              <a:t>Field</a:t>
            </a:r>
            <a:r>
              <a:rPr lang="en-US" sz="2000" b="0"/>
              <a:t>.</a:t>
            </a:r>
          </a:p>
        </p:txBody>
      </p:sp>
    </p:spTree>
  </p:cSld>
  <p:clrMapOvr>
    <a:masterClrMapping/>
  </p:clrMapOvr>
  <p:transition spd="med">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1" fill="hold" grpId="0" nodeType="afterEffect">
                                  <p:stCondLst>
                                    <p:cond delay="0"/>
                                  </p:stCondLst>
                                  <p:childTnLst>
                                    <p:set>
                                      <p:cBhvr>
                                        <p:cTn id="6" dur="1" fill="hold">
                                          <p:stCondLst>
                                            <p:cond delay="0"/>
                                          </p:stCondLst>
                                        </p:cTn>
                                        <p:tgtEl>
                                          <p:spTgt spid="122883">
                                            <p:txEl>
                                              <p:pRg st="0" end="0"/>
                                            </p:txEl>
                                          </p:spTgt>
                                        </p:tgtEl>
                                        <p:attrNameLst>
                                          <p:attrName>style.visibility</p:attrName>
                                        </p:attrNameLst>
                                      </p:cBhvr>
                                      <p:to>
                                        <p:strVal val="visible"/>
                                      </p:to>
                                    </p:set>
                                    <p:animEffect transition="in" filter="slide(fromTop)">
                                      <p:cBhvr>
                                        <p:cTn id="7" dur="500"/>
                                        <p:tgtEl>
                                          <p:spTgt spid="122883">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2" presetClass="entr" presetSubtype="8" fill="hold" grpId="0" nodeType="clickEffect">
                                  <p:stCondLst>
                                    <p:cond delay="0"/>
                                  </p:stCondLst>
                                  <p:childTnLst>
                                    <p:set>
                                      <p:cBhvr>
                                        <p:cTn id="11" dur="1" fill="hold">
                                          <p:stCondLst>
                                            <p:cond delay="0"/>
                                          </p:stCondLst>
                                        </p:cTn>
                                        <p:tgtEl>
                                          <p:spTgt spid="122884">
                                            <p:txEl>
                                              <p:pRg st="0" end="0"/>
                                            </p:txEl>
                                          </p:spTgt>
                                        </p:tgtEl>
                                        <p:attrNameLst>
                                          <p:attrName>style.visibility</p:attrName>
                                        </p:attrNameLst>
                                      </p:cBhvr>
                                      <p:to>
                                        <p:strVal val="visible"/>
                                      </p:to>
                                    </p:set>
                                    <p:animEffect transition="in" filter="slide(fromLeft)">
                                      <p:cBhvr>
                                        <p:cTn id="12" dur="500"/>
                                        <p:tgtEl>
                                          <p:spTgt spid="122884">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2" presetClass="entr" presetSubtype="8" fill="hold" grpId="0" nodeType="clickEffect">
                                  <p:stCondLst>
                                    <p:cond delay="0"/>
                                  </p:stCondLst>
                                  <p:childTnLst>
                                    <p:set>
                                      <p:cBhvr>
                                        <p:cTn id="16" dur="1" fill="hold">
                                          <p:stCondLst>
                                            <p:cond delay="0"/>
                                          </p:stCondLst>
                                        </p:cTn>
                                        <p:tgtEl>
                                          <p:spTgt spid="122884">
                                            <p:txEl>
                                              <p:pRg st="1" end="1"/>
                                            </p:txEl>
                                          </p:spTgt>
                                        </p:tgtEl>
                                        <p:attrNameLst>
                                          <p:attrName>style.visibility</p:attrName>
                                        </p:attrNameLst>
                                      </p:cBhvr>
                                      <p:to>
                                        <p:strVal val="visible"/>
                                      </p:to>
                                    </p:set>
                                    <p:animEffect transition="in" filter="slide(fromLeft)">
                                      <p:cBhvr>
                                        <p:cTn id="17" dur="500"/>
                                        <p:tgtEl>
                                          <p:spTgt spid="122884">
                                            <p:txEl>
                                              <p:pRg st="1" end="1"/>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2" presetClass="entr" presetSubtype="8" fill="hold" grpId="0" nodeType="clickEffect">
                                  <p:stCondLst>
                                    <p:cond delay="0"/>
                                  </p:stCondLst>
                                  <p:childTnLst>
                                    <p:set>
                                      <p:cBhvr>
                                        <p:cTn id="21" dur="1" fill="hold">
                                          <p:stCondLst>
                                            <p:cond delay="0"/>
                                          </p:stCondLst>
                                        </p:cTn>
                                        <p:tgtEl>
                                          <p:spTgt spid="122884">
                                            <p:txEl>
                                              <p:pRg st="2" end="2"/>
                                            </p:txEl>
                                          </p:spTgt>
                                        </p:tgtEl>
                                        <p:attrNameLst>
                                          <p:attrName>style.visibility</p:attrName>
                                        </p:attrNameLst>
                                      </p:cBhvr>
                                      <p:to>
                                        <p:strVal val="visible"/>
                                      </p:to>
                                    </p:set>
                                    <p:animEffect transition="in" filter="slide(fromLeft)">
                                      <p:cBhvr>
                                        <p:cTn id="22" dur="500"/>
                                        <p:tgtEl>
                                          <p:spTgt spid="12288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883" grpId="0" build="p" autoUpdateAnimBg="0" advAuto="0"/>
      <p:bldP spid="122884" grpId="0" build="p" autoUpdateAnimBg="0"/>
    </p:bldLst>
  </p:timing>
</p:sld>
</file>

<file path=ppt/slides/slide3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 name="Footer Placeholder 5"/>
          <p:cNvSpPr>
            <a:spLocks noGrp="1"/>
          </p:cNvSpPr>
          <p:nvPr>
            <p:ph type="ftr" sz="quarter" idx="11"/>
          </p:nvPr>
        </p:nvSpPr>
        <p:spPr/>
        <p:txBody>
          <a:bodyPr/>
          <a:lstStyle/>
          <a:p>
            <a:r>
              <a:rPr lang="en-US"/>
              <a:t>Mail merge II: Use the Ribbon and perform a complex mail merge</a:t>
            </a:r>
          </a:p>
        </p:txBody>
      </p:sp>
      <p:sp>
        <p:nvSpPr>
          <p:cNvPr id="124930" name="Rectangle 2"/>
          <p:cNvSpPr>
            <a:spLocks noGrp="1" noChangeArrowheads="1"/>
          </p:cNvSpPr>
          <p:nvPr>
            <p:ph type="title"/>
          </p:nvPr>
        </p:nvSpPr>
        <p:spPr/>
        <p:txBody>
          <a:bodyPr/>
          <a:lstStyle/>
          <a:p>
            <a:r>
              <a:rPr lang="en-US"/>
              <a:t>Test 2, question 2: Answer</a:t>
            </a:r>
          </a:p>
        </p:txBody>
      </p:sp>
      <p:sp>
        <p:nvSpPr>
          <p:cNvPr id="124931" name="Rectangle 3"/>
          <p:cNvSpPr>
            <a:spLocks noGrp="1" noChangeArrowheads="1"/>
          </p:cNvSpPr>
          <p:nvPr>
            <p:ph sz="half" idx="2"/>
          </p:nvPr>
        </p:nvSpPr>
        <p:spPr>
          <a:xfrm>
            <a:off x="261938" y="836613"/>
            <a:ext cx="8350250" cy="703262"/>
          </a:xfrm>
        </p:spPr>
        <p:txBody>
          <a:bodyPr/>
          <a:lstStyle/>
          <a:p>
            <a:pPr marL="0" indent="0">
              <a:spcAft>
                <a:spcPct val="75000"/>
              </a:spcAft>
            </a:pPr>
            <a:r>
              <a:rPr lang="en-US"/>
              <a:t>Click the </a:t>
            </a:r>
            <a:r>
              <a:rPr lang="en-US" b="1"/>
              <a:t>Insert</a:t>
            </a:r>
            <a:r>
              <a:rPr lang="en-US"/>
              <a:t> tab, click </a:t>
            </a:r>
            <a:r>
              <a:rPr lang="en-US" b="1"/>
              <a:t>Quick Parts</a:t>
            </a:r>
            <a:r>
              <a:rPr lang="en-US"/>
              <a:t>, and then </a:t>
            </a:r>
            <a:r>
              <a:rPr lang="en-US" b="1"/>
              <a:t>Field</a:t>
            </a:r>
            <a:r>
              <a:rPr lang="en-US"/>
              <a:t>.</a:t>
            </a:r>
            <a:r>
              <a:rPr lang="en-US" b="1"/>
              <a:t> </a:t>
            </a:r>
            <a:endParaRPr lang="en-US"/>
          </a:p>
        </p:txBody>
      </p:sp>
      <p:sp>
        <p:nvSpPr>
          <p:cNvPr id="124932" name="Rectangle 4"/>
          <p:cNvSpPr>
            <a:spLocks noChangeArrowheads="1"/>
          </p:cNvSpPr>
          <p:nvPr/>
        </p:nvSpPr>
        <p:spPr bwMode="auto">
          <a:xfrm>
            <a:off x="238125" y="2082800"/>
            <a:ext cx="8350250" cy="1171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spcBef>
                <a:spcPct val="20000"/>
              </a:spcBef>
              <a:spcAft>
                <a:spcPct val="75000"/>
              </a:spcAft>
            </a:pPr>
            <a:r>
              <a:rPr lang="en-US" sz="2000" b="0"/>
              <a:t>The Field dialog box that appears after you click </a:t>
            </a:r>
            <a:r>
              <a:rPr lang="en-US" sz="2000"/>
              <a:t>Field</a:t>
            </a:r>
            <a:r>
              <a:rPr lang="en-US" sz="2000" b="0"/>
              <a:t> is where you can view all of the Word fields.</a:t>
            </a:r>
          </a:p>
        </p:txBody>
      </p:sp>
    </p:spTree>
  </p:cSld>
  <p:clrMapOvr>
    <a:masterClrMapping/>
  </p:clrMapOvr>
  <p:transition spd="med">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7" presetClass="entr" presetSubtype="10" fill="hold" grpId="0" nodeType="afterEffect">
                                  <p:stCondLst>
                                    <p:cond delay="0"/>
                                  </p:stCondLst>
                                  <p:childTnLst>
                                    <p:set>
                                      <p:cBhvr>
                                        <p:cTn id="6" dur="1" fill="hold">
                                          <p:stCondLst>
                                            <p:cond delay="0"/>
                                          </p:stCondLst>
                                        </p:cTn>
                                        <p:tgtEl>
                                          <p:spTgt spid="124931"/>
                                        </p:tgtEl>
                                        <p:attrNameLst>
                                          <p:attrName>style.visibility</p:attrName>
                                        </p:attrNameLst>
                                      </p:cBhvr>
                                      <p:to>
                                        <p:strVal val="visible"/>
                                      </p:to>
                                    </p:set>
                                    <p:anim calcmode="lin" valueType="num">
                                      <p:cBhvr>
                                        <p:cTn id="7" dur="500" fill="hold"/>
                                        <p:tgtEl>
                                          <p:spTgt spid="124931"/>
                                        </p:tgtEl>
                                        <p:attrNameLst>
                                          <p:attrName>ppt_w</p:attrName>
                                        </p:attrNameLst>
                                      </p:cBhvr>
                                      <p:tavLst>
                                        <p:tav tm="0">
                                          <p:val>
                                            <p:fltVal val="0"/>
                                          </p:val>
                                        </p:tav>
                                        <p:tav tm="100000">
                                          <p:val>
                                            <p:strVal val="#ppt_w"/>
                                          </p:val>
                                        </p:tav>
                                      </p:tavLst>
                                    </p:anim>
                                    <p:anim calcmode="lin" valueType="num">
                                      <p:cBhvr>
                                        <p:cTn id="8" dur="500" fill="hold"/>
                                        <p:tgtEl>
                                          <p:spTgt spid="124931"/>
                                        </p:tgtEl>
                                        <p:attrNameLst>
                                          <p:attrName>ppt_h</p:attrName>
                                        </p:attrNameLst>
                                      </p:cBhvr>
                                      <p:tavLst>
                                        <p:tav tm="0">
                                          <p:val>
                                            <p:strVal val="#ppt_h"/>
                                          </p:val>
                                        </p:tav>
                                        <p:tav tm="100000">
                                          <p:val>
                                            <p:strVal val="#ppt_h"/>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12" presetClass="entr" presetSubtype="4" fill="hold" grpId="0" nodeType="clickEffect">
                                  <p:stCondLst>
                                    <p:cond delay="0"/>
                                  </p:stCondLst>
                                  <p:childTnLst>
                                    <p:set>
                                      <p:cBhvr>
                                        <p:cTn id="12" dur="1" fill="hold">
                                          <p:stCondLst>
                                            <p:cond delay="0"/>
                                          </p:stCondLst>
                                        </p:cTn>
                                        <p:tgtEl>
                                          <p:spTgt spid="124932"/>
                                        </p:tgtEl>
                                        <p:attrNameLst>
                                          <p:attrName>style.visibility</p:attrName>
                                        </p:attrNameLst>
                                      </p:cBhvr>
                                      <p:to>
                                        <p:strVal val="visible"/>
                                      </p:to>
                                    </p:set>
                                    <p:animEffect transition="in" filter="slide(fromBottom)">
                                      <p:cBhvr>
                                        <p:cTn id="13" dur="500"/>
                                        <p:tgtEl>
                                          <p:spTgt spid="1249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4931" grpId="0" autoUpdateAnimBg="0"/>
      <p:bldP spid="124932" grpId="0" autoUpdateAnimBg="0"/>
    </p:bldLst>
  </p:timing>
</p:sld>
</file>

<file path=ppt/slides/slide3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 name="Footer Placeholder 5"/>
          <p:cNvSpPr>
            <a:spLocks noGrp="1"/>
          </p:cNvSpPr>
          <p:nvPr>
            <p:ph type="ftr" sz="quarter" idx="11"/>
          </p:nvPr>
        </p:nvSpPr>
        <p:spPr/>
        <p:txBody>
          <a:bodyPr/>
          <a:lstStyle/>
          <a:p>
            <a:r>
              <a:rPr lang="en-US"/>
              <a:t>Mail merge II: Use the Ribbon and perform a complex mail merge</a:t>
            </a:r>
          </a:p>
        </p:txBody>
      </p:sp>
      <p:sp>
        <p:nvSpPr>
          <p:cNvPr id="126978" name="Rectangle 2"/>
          <p:cNvSpPr>
            <a:spLocks noGrp="1" noChangeArrowheads="1"/>
          </p:cNvSpPr>
          <p:nvPr>
            <p:ph type="title"/>
          </p:nvPr>
        </p:nvSpPr>
        <p:spPr/>
        <p:txBody>
          <a:bodyPr/>
          <a:lstStyle/>
          <a:p>
            <a:r>
              <a:rPr lang="en-US"/>
              <a:t>Test 2, question 3</a:t>
            </a:r>
          </a:p>
        </p:txBody>
      </p:sp>
      <p:sp>
        <p:nvSpPr>
          <p:cNvPr id="126979" name="Rectangle 3"/>
          <p:cNvSpPr>
            <a:spLocks noGrp="1" noChangeArrowheads="1"/>
          </p:cNvSpPr>
          <p:nvPr>
            <p:ph type="body" sz="half" idx="2"/>
          </p:nvPr>
        </p:nvSpPr>
        <p:spPr>
          <a:xfrm>
            <a:off x="242888" y="850900"/>
            <a:ext cx="7685087" cy="1189038"/>
          </a:xfrm>
        </p:spPr>
        <p:txBody>
          <a:bodyPr/>
          <a:lstStyle/>
          <a:p>
            <a:pPr marL="0" indent="0">
              <a:spcAft>
                <a:spcPct val="75000"/>
              </a:spcAft>
            </a:pPr>
            <a:r>
              <a:rPr lang="en-US" b="1"/>
              <a:t>You cannot format fields so that the results are displayed, for example, in blue text. (Pick one answer.)</a:t>
            </a:r>
          </a:p>
        </p:txBody>
      </p:sp>
      <p:sp>
        <p:nvSpPr>
          <p:cNvPr id="126980" name="Rectangle 4"/>
          <p:cNvSpPr>
            <a:spLocks noChangeArrowheads="1"/>
          </p:cNvSpPr>
          <p:nvPr/>
        </p:nvSpPr>
        <p:spPr bwMode="auto">
          <a:xfrm>
            <a:off x="242888" y="2241550"/>
            <a:ext cx="7624762" cy="3105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401638" indent="-401638">
              <a:spcBef>
                <a:spcPct val="20000"/>
              </a:spcBef>
              <a:spcAft>
                <a:spcPct val="75000"/>
              </a:spcAft>
              <a:buFontTx/>
              <a:buAutoNum type="arabicPeriod"/>
            </a:pPr>
            <a:r>
              <a:rPr lang="en-US" sz="2000" b="0"/>
              <a:t>True.</a:t>
            </a:r>
          </a:p>
          <a:p>
            <a:pPr marL="401638" indent="-401638">
              <a:spcBef>
                <a:spcPct val="20000"/>
              </a:spcBef>
              <a:spcAft>
                <a:spcPct val="75000"/>
              </a:spcAft>
              <a:buFontTx/>
              <a:buAutoNum type="arabicPeriod"/>
            </a:pPr>
            <a:r>
              <a:rPr lang="en-US" sz="2000" b="0"/>
              <a:t>False. </a:t>
            </a:r>
          </a:p>
        </p:txBody>
      </p:sp>
    </p:spTree>
  </p:cSld>
  <p:clrMapOvr>
    <a:masterClrMapping/>
  </p:clrMapOvr>
  <p:transition spd="med">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1" fill="hold" grpId="0" nodeType="afterEffect">
                                  <p:stCondLst>
                                    <p:cond delay="0"/>
                                  </p:stCondLst>
                                  <p:childTnLst>
                                    <p:set>
                                      <p:cBhvr>
                                        <p:cTn id="6" dur="1" fill="hold">
                                          <p:stCondLst>
                                            <p:cond delay="0"/>
                                          </p:stCondLst>
                                        </p:cTn>
                                        <p:tgtEl>
                                          <p:spTgt spid="126979">
                                            <p:txEl>
                                              <p:pRg st="0" end="0"/>
                                            </p:txEl>
                                          </p:spTgt>
                                        </p:tgtEl>
                                        <p:attrNameLst>
                                          <p:attrName>style.visibility</p:attrName>
                                        </p:attrNameLst>
                                      </p:cBhvr>
                                      <p:to>
                                        <p:strVal val="visible"/>
                                      </p:to>
                                    </p:set>
                                    <p:animEffect transition="in" filter="slide(fromTop)">
                                      <p:cBhvr>
                                        <p:cTn id="7" dur="500"/>
                                        <p:tgtEl>
                                          <p:spTgt spid="126979">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2" presetClass="entr" presetSubtype="8" fill="hold" grpId="0" nodeType="clickEffect">
                                  <p:stCondLst>
                                    <p:cond delay="0"/>
                                  </p:stCondLst>
                                  <p:childTnLst>
                                    <p:set>
                                      <p:cBhvr>
                                        <p:cTn id="11" dur="1" fill="hold">
                                          <p:stCondLst>
                                            <p:cond delay="0"/>
                                          </p:stCondLst>
                                        </p:cTn>
                                        <p:tgtEl>
                                          <p:spTgt spid="126980">
                                            <p:txEl>
                                              <p:pRg st="0" end="0"/>
                                            </p:txEl>
                                          </p:spTgt>
                                        </p:tgtEl>
                                        <p:attrNameLst>
                                          <p:attrName>style.visibility</p:attrName>
                                        </p:attrNameLst>
                                      </p:cBhvr>
                                      <p:to>
                                        <p:strVal val="visible"/>
                                      </p:to>
                                    </p:set>
                                    <p:animEffect transition="in" filter="slide(fromLeft)">
                                      <p:cBhvr>
                                        <p:cTn id="12" dur="500"/>
                                        <p:tgtEl>
                                          <p:spTgt spid="126980">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2" presetClass="entr" presetSubtype="8" fill="hold" grpId="0" nodeType="clickEffect">
                                  <p:stCondLst>
                                    <p:cond delay="0"/>
                                  </p:stCondLst>
                                  <p:childTnLst>
                                    <p:set>
                                      <p:cBhvr>
                                        <p:cTn id="16" dur="1" fill="hold">
                                          <p:stCondLst>
                                            <p:cond delay="0"/>
                                          </p:stCondLst>
                                        </p:cTn>
                                        <p:tgtEl>
                                          <p:spTgt spid="126980">
                                            <p:txEl>
                                              <p:pRg st="1" end="1"/>
                                            </p:txEl>
                                          </p:spTgt>
                                        </p:tgtEl>
                                        <p:attrNameLst>
                                          <p:attrName>style.visibility</p:attrName>
                                        </p:attrNameLst>
                                      </p:cBhvr>
                                      <p:to>
                                        <p:strVal val="visible"/>
                                      </p:to>
                                    </p:set>
                                    <p:animEffect transition="in" filter="slide(fromLeft)">
                                      <p:cBhvr>
                                        <p:cTn id="17" dur="500"/>
                                        <p:tgtEl>
                                          <p:spTgt spid="126980">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6979" grpId="0" build="p" autoUpdateAnimBg="0" advAuto="0"/>
      <p:bldP spid="126980" grpId="0" build="p" autoUpdateAnimBg="0"/>
    </p:bldLst>
  </p:timing>
</p:sld>
</file>

<file path=ppt/slides/slide3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 name="Footer Placeholder 5"/>
          <p:cNvSpPr>
            <a:spLocks noGrp="1"/>
          </p:cNvSpPr>
          <p:nvPr>
            <p:ph type="ftr" sz="quarter" idx="11"/>
          </p:nvPr>
        </p:nvSpPr>
        <p:spPr/>
        <p:txBody>
          <a:bodyPr/>
          <a:lstStyle/>
          <a:p>
            <a:r>
              <a:rPr lang="en-US"/>
              <a:t>Mail merge II: Use the Ribbon and perform a complex mail merge</a:t>
            </a:r>
          </a:p>
        </p:txBody>
      </p:sp>
      <p:sp>
        <p:nvSpPr>
          <p:cNvPr id="129026" name="Rectangle 2"/>
          <p:cNvSpPr>
            <a:spLocks noGrp="1" noChangeArrowheads="1"/>
          </p:cNvSpPr>
          <p:nvPr>
            <p:ph type="title"/>
          </p:nvPr>
        </p:nvSpPr>
        <p:spPr/>
        <p:txBody>
          <a:bodyPr/>
          <a:lstStyle/>
          <a:p>
            <a:r>
              <a:rPr lang="en-US"/>
              <a:t>Test 2, question 3: Answer</a:t>
            </a:r>
          </a:p>
        </p:txBody>
      </p:sp>
      <p:sp>
        <p:nvSpPr>
          <p:cNvPr id="129027" name="Rectangle 3"/>
          <p:cNvSpPr>
            <a:spLocks noGrp="1" noChangeArrowheads="1"/>
          </p:cNvSpPr>
          <p:nvPr>
            <p:ph sz="half" idx="2"/>
          </p:nvPr>
        </p:nvSpPr>
        <p:spPr>
          <a:xfrm>
            <a:off x="261938" y="877888"/>
            <a:ext cx="8350250" cy="703262"/>
          </a:xfrm>
        </p:spPr>
        <p:txBody>
          <a:bodyPr/>
          <a:lstStyle/>
          <a:p>
            <a:pPr marL="0" indent="0">
              <a:spcAft>
                <a:spcPct val="75000"/>
              </a:spcAft>
            </a:pPr>
            <a:r>
              <a:rPr lang="en-US"/>
              <a:t>False. </a:t>
            </a:r>
          </a:p>
        </p:txBody>
      </p:sp>
      <p:sp>
        <p:nvSpPr>
          <p:cNvPr id="129028" name="Rectangle 4"/>
          <p:cNvSpPr>
            <a:spLocks noChangeArrowheads="1"/>
          </p:cNvSpPr>
          <p:nvPr/>
        </p:nvSpPr>
        <p:spPr bwMode="auto">
          <a:xfrm>
            <a:off x="238125" y="2124075"/>
            <a:ext cx="8350250" cy="1171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spcBef>
                <a:spcPct val="20000"/>
              </a:spcBef>
              <a:spcAft>
                <a:spcPct val="75000"/>
              </a:spcAft>
            </a:pPr>
            <a:r>
              <a:rPr lang="en-US" sz="2000" b="0"/>
              <a:t>Just be sure to include the chevrons (</a:t>
            </a:r>
            <a:r>
              <a:rPr lang="en-US" sz="2000"/>
              <a:t>« »</a:t>
            </a:r>
            <a:r>
              <a:rPr lang="en-US" sz="2000" b="0"/>
              <a:t>) when you format the field. </a:t>
            </a:r>
          </a:p>
        </p:txBody>
      </p:sp>
    </p:spTree>
  </p:cSld>
  <p:clrMapOvr>
    <a:masterClrMapping/>
  </p:clrMapOvr>
  <p:transition spd="med">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7" presetClass="entr" presetSubtype="10" fill="hold" grpId="0" nodeType="afterEffect">
                                  <p:stCondLst>
                                    <p:cond delay="0"/>
                                  </p:stCondLst>
                                  <p:childTnLst>
                                    <p:set>
                                      <p:cBhvr>
                                        <p:cTn id="6" dur="1" fill="hold">
                                          <p:stCondLst>
                                            <p:cond delay="0"/>
                                          </p:stCondLst>
                                        </p:cTn>
                                        <p:tgtEl>
                                          <p:spTgt spid="129027"/>
                                        </p:tgtEl>
                                        <p:attrNameLst>
                                          <p:attrName>style.visibility</p:attrName>
                                        </p:attrNameLst>
                                      </p:cBhvr>
                                      <p:to>
                                        <p:strVal val="visible"/>
                                      </p:to>
                                    </p:set>
                                    <p:anim calcmode="lin" valueType="num">
                                      <p:cBhvr>
                                        <p:cTn id="7" dur="500" fill="hold"/>
                                        <p:tgtEl>
                                          <p:spTgt spid="129027"/>
                                        </p:tgtEl>
                                        <p:attrNameLst>
                                          <p:attrName>ppt_w</p:attrName>
                                        </p:attrNameLst>
                                      </p:cBhvr>
                                      <p:tavLst>
                                        <p:tav tm="0">
                                          <p:val>
                                            <p:fltVal val="0"/>
                                          </p:val>
                                        </p:tav>
                                        <p:tav tm="100000">
                                          <p:val>
                                            <p:strVal val="#ppt_w"/>
                                          </p:val>
                                        </p:tav>
                                      </p:tavLst>
                                    </p:anim>
                                    <p:anim calcmode="lin" valueType="num">
                                      <p:cBhvr>
                                        <p:cTn id="8" dur="500" fill="hold"/>
                                        <p:tgtEl>
                                          <p:spTgt spid="129027"/>
                                        </p:tgtEl>
                                        <p:attrNameLst>
                                          <p:attrName>ppt_h</p:attrName>
                                        </p:attrNameLst>
                                      </p:cBhvr>
                                      <p:tavLst>
                                        <p:tav tm="0">
                                          <p:val>
                                            <p:strVal val="#ppt_h"/>
                                          </p:val>
                                        </p:tav>
                                        <p:tav tm="100000">
                                          <p:val>
                                            <p:strVal val="#ppt_h"/>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12" presetClass="entr" presetSubtype="4" fill="hold" grpId="0" nodeType="clickEffect">
                                  <p:stCondLst>
                                    <p:cond delay="0"/>
                                  </p:stCondLst>
                                  <p:childTnLst>
                                    <p:set>
                                      <p:cBhvr>
                                        <p:cTn id="12" dur="1" fill="hold">
                                          <p:stCondLst>
                                            <p:cond delay="0"/>
                                          </p:stCondLst>
                                        </p:cTn>
                                        <p:tgtEl>
                                          <p:spTgt spid="129028"/>
                                        </p:tgtEl>
                                        <p:attrNameLst>
                                          <p:attrName>style.visibility</p:attrName>
                                        </p:attrNameLst>
                                      </p:cBhvr>
                                      <p:to>
                                        <p:strVal val="visible"/>
                                      </p:to>
                                    </p:set>
                                    <p:animEffect transition="in" filter="slide(fromBottom)">
                                      <p:cBhvr>
                                        <p:cTn id="13" dur="500"/>
                                        <p:tgtEl>
                                          <p:spTgt spid="1290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9027" grpId="0" autoUpdateAnimBg="0"/>
      <p:bldP spid="129028" grpId="0" autoUpdateAnimBg="0"/>
    </p:bldLst>
  </p:timing>
</p:sld>
</file>

<file path=ppt/slides/slide3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Footer Placeholder 5"/>
          <p:cNvSpPr>
            <a:spLocks noGrp="1"/>
          </p:cNvSpPr>
          <p:nvPr>
            <p:ph type="ftr" sz="quarter" idx="11"/>
          </p:nvPr>
        </p:nvSpPr>
        <p:spPr/>
        <p:txBody>
          <a:bodyPr/>
          <a:lstStyle/>
          <a:p>
            <a:r>
              <a:rPr lang="en-US"/>
              <a:t>Mail merge II: Use the Ribbon and perform a complex mail merge</a:t>
            </a:r>
          </a:p>
        </p:txBody>
      </p:sp>
      <p:sp>
        <p:nvSpPr>
          <p:cNvPr id="68610" name="Rectangle 2"/>
          <p:cNvSpPr>
            <a:spLocks noGrp="1" noChangeArrowheads="1"/>
          </p:cNvSpPr>
          <p:nvPr>
            <p:ph type="title"/>
          </p:nvPr>
        </p:nvSpPr>
        <p:spPr/>
        <p:txBody>
          <a:bodyPr/>
          <a:lstStyle/>
          <a:p>
            <a:r>
              <a:rPr lang="en-US"/>
              <a:t>Quick Reference Card</a:t>
            </a:r>
          </a:p>
        </p:txBody>
      </p:sp>
      <p:sp>
        <p:nvSpPr>
          <p:cNvPr id="68611" name="Rectangle 3"/>
          <p:cNvSpPr>
            <a:spLocks noGrp="1" noChangeArrowheads="1"/>
          </p:cNvSpPr>
          <p:nvPr>
            <p:ph type="body" sz="half" idx="2"/>
          </p:nvPr>
        </p:nvSpPr>
        <p:spPr>
          <a:xfrm>
            <a:off x="276225" y="882650"/>
            <a:ext cx="8297863" cy="2678113"/>
          </a:xfrm>
        </p:spPr>
        <p:txBody>
          <a:bodyPr/>
          <a:lstStyle/>
          <a:p>
            <a:pPr marL="0" indent="0">
              <a:spcAft>
                <a:spcPct val="75000"/>
              </a:spcAft>
            </a:pPr>
            <a:r>
              <a:rPr lang="en-US" sz="2400"/>
              <a:t>For a summary of the tasks covered in this course, view the </a:t>
            </a:r>
            <a:r>
              <a:rPr lang="en-US" sz="2400">
                <a:hlinkClick r:id="rId3"/>
              </a:rPr>
              <a:t>Quick Reference Card</a:t>
            </a:r>
            <a:r>
              <a:rPr lang="en-US" sz="2400"/>
              <a:t>.</a:t>
            </a:r>
          </a:p>
          <a:p>
            <a:pPr marL="0" indent="0">
              <a:spcAft>
                <a:spcPct val="75000"/>
              </a:spcAft>
            </a:pPr>
            <a:r>
              <a:rPr lang="en-US" sz="2400"/>
              <a:t> </a:t>
            </a:r>
            <a:endParaRPr lang="en-US" sz="2400" b="1">
              <a:solidFill>
                <a:srgbClr val="FF0000"/>
              </a:solidFill>
            </a:endParaRPr>
          </a:p>
          <a:p>
            <a:pPr marL="0" indent="0">
              <a:spcAft>
                <a:spcPct val="75000"/>
              </a:spcAft>
            </a:pPr>
            <a:endParaRPr lang="en-US" sz="2400"/>
          </a:p>
        </p:txBody>
      </p:sp>
    </p:spTree>
  </p:cSld>
  <p:clrMapOvr>
    <a:masterClrMapping/>
  </p:clrMapOvr>
  <p:transition spd="med">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1" fill="hold" grpId="0" nodeType="afterEffect">
                                  <p:stCondLst>
                                    <p:cond delay="0"/>
                                  </p:stCondLst>
                                  <p:childTnLst>
                                    <p:set>
                                      <p:cBhvr>
                                        <p:cTn id="6" dur="1" fill="hold">
                                          <p:stCondLst>
                                            <p:cond delay="0"/>
                                          </p:stCondLst>
                                        </p:cTn>
                                        <p:tgtEl>
                                          <p:spTgt spid="68611">
                                            <p:txEl>
                                              <p:pRg st="0" end="0"/>
                                            </p:txEl>
                                          </p:spTgt>
                                        </p:tgtEl>
                                        <p:attrNameLst>
                                          <p:attrName>style.visibility</p:attrName>
                                        </p:attrNameLst>
                                      </p:cBhvr>
                                      <p:to>
                                        <p:strVal val="visible"/>
                                      </p:to>
                                    </p:set>
                                    <p:animEffect transition="in" filter="slide(fromTop)">
                                      <p:cBhvr>
                                        <p:cTn id="7" dur="500"/>
                                        <p:tgtEl>
                                          <p:spTgt spid="68611">
                                            <p:txEl>
                                              <p:pRg st="0" end="0"/>
                                            </p:txEl>
                                          </p:spTgt>
                                        </p:tgtEl>
                                      </p:cBhvr>
                                    </p:animEffect>
                                  </p:childTnLst>
                                </p:cTn>
                              </p:par>
                            </p:childTnLst>
                          </p:cTn>
                        </p:par>
                        <p:par>
                          <p:cTn id="8" fill="hold" nodeType="afterGroup">
                            <p:stCondLst>
                              <p:cond delay="500"/>
                            </p:stCondLst>
                            <p:childTnLst>
                              <p:par>
                                <p:cTn id="9" presetID="12" presetClass="entr" presetSubtype="1" fill="hold" grpId="0" nodeType="afterEffect">
                                  <p:stCondLst>
                                    <p:cond delay="0"/>
                                  </p:stCondLst>
                                  <p:childTnLst>
                                    <p:set>
                                      <p:cBhvr>
                                        <p:cTn id="10" dur="1" fill="hold">
                                          <p:stCondLst>
                                            <p:cond delay="0"/>
                                          </p:stCondLst>
                                        </p:cTn>
                                        <p:tgtEl>
                                          <p:spTgt spid="68611">
                                            <p:txEl>
                                              <p:pRg st="1" end="1"/>
                                            </p:txEl>
                                          </p:spTgt>
                                        </p:tgtEl>
                                        <p:attrNameLst>
                                          <p:attrName>style.visibility</p:attrName>
                                        </p:attrNameLst>
                                      </p:cBhvr>
                                      <p:to>
                                        <p:strVal val="visible"/>
                                      </p:to>
                                    </p:set>
                                    <p:animEffect transition="in" filter="slide(fromTop)">
                                      <p:cBhvr>
                                        <p:cTn id="11" dur="500"/>
                                        <p:tgtEl>
                                          <p:spTgt spid="68611">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611" grpId="0" build="p" autoUpdateAnimBg="0" advAuto="0"/>
    </p:bldLst>
  </p:timing>
</p:sld>
</file>

<file path=ppt/slides/slide3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86018" name="Rectangle 2"/>
          <p:cNvSpPr>
            <a:spLocks noGrp="1" noChangeArrowheads="1"/>
          </p:cNvSpPr>
          <p:nvPr>
            <p:ph type="ctrTitle"/>
          </p:nvPr>
        </p:nvSpPr>
        <p:spPr/>
        <p:txBody>
          <a:bodyPr/>
          <a:lstStyle/>
          <a:p>
            <a:r>
              <a:rPr lang="en-US"/>
              <a:t>USING THIS TEMPLATE</a:t>
            </a:r>
          </a:p>
        </p:txBody>
      </p:sp>
      <p:sp>
        <p:nvSpPr>
          <p:cNvPr id="86019" name="Rectangle 3"/>
          <p:cNvSpPr>
            <a:spLocks noGrp="1" noChangeArrowheads="1"/>
          </p:cNvSpPr>
          <p:nvPr>
            <p:ph type="subTitle" idx="1"/>
          </p:nvPr>
        </p:nvSpPr>
        <p:spPr>
          <a:xfrm>
            <a:off x="1371600" y="3886200"/>
            <a:ext cx="6567488" cy="1752600"/>
          </a:xfrm>
        </p:spPr>
        <p:txBody>
          <a:bodyPr/>
          <a:lstStyle/>
          <a:p>
            <a:r>
              <a:rPr lang="en-US"/>
              <a:t>See the notes pane or view the full notes page (</a:t>
            </a:r>
            <a:r>
              <a:rPr lang="en-US" b="1"/>
              <a:t>View</a:t>
            </a:r>
            <a:r>
              <a:rPr lang="en-US"/>
              <a:t> menu or tab) for detailed help on this template.</a:t>
            </a:r>
          </a:p>
        </p:txBody>
      </p:sp>
    </p:spTree>
  </p:cSld>
  <p:clrMapOvr>
    <a:masterClrMapping/>
  </p:clrMapOvr>
  <p:transition spd="med">
    <p:wipe dir="d"/>
  </p:transition>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a:t>Mail merge II: Use the Ribbon and perform a complex mail merge</a:t>
            </a:r>
          </a:p>
        </p:txBody>
      </p:sp>
      <p:sp>
        <p:nvSpPr>
          <p:cNvPr id="16386" name="Rectangle 2"/>
          <p:cNvSpPr>
            <a:spLocks noGrp="1" noChangeArrowheads="1"/>
          </p:cNvSpPr>
          <p:nvPr>
            <p:ph type="title"/>
          </p:nvPr>
        </p:nvSpPr>
        <p:spPr/>
        <p:txBody>
          <a:bodyPr/>
          <a:lstStyle/>
          <a:p>
            <a:r>
              <a:rPr lang="en-US"/>
              <a:t>Course goals			</a:t>
            </a:r>
          </a:p>
        </p:txBody>
      </p:sp>
      <p:sp>
        <p:nvSpPr>
          <p:cNvPr id="16387" name="Rectangle 3"/>
          <p:cNvSpPr>
            <a:spLocks noGrp="1" noChangeArrowheads="1"/>
          </p:cNvSpPr>
          <p:nvPr>
            <p:ph type="body" idx="1"/>
          </p:nvPr>
        </p:nvSpPr>
        <p:spPr>
          <a:xfrm>
            <a:off x="228600" y="865188"/>
            <a:ext cx="8431213" cy="4659312"/>
          </a:xfrm>
        </p:spPr>
        <p:txBody>
          <a:bodyPr/>
          <a:lstStyle/>
          <a:p>
            <a:pPr marL="233363" indent="-233363">
              <a:spcAft>
                <a:spcPct val="75000"/>
              </a:spcAft>
              <a:buClr>
                <a:srgbClr val="FF9900"/>
              </a:buClr>
              <a:buFontTx/>
              <a:buChar char="•"/>
            </a:pPr>
            <a:r>
              <a:rPr lang="en-US" sz="2400"/>
              <a:t>Use the </a:t>
            </a:r>
            <a:r>
              <a:rPr lang="en-US" sz="2400" b="1"/>
              <a:t>Mailings</a:t>
            </a:r>
            <a:r>
              <a:rPr lang="en-US" sz="2400"/>
              <a:t> tab commands to perform a mail merge. </a:t>
            </a:r>
          </a:p>
          <a:p>
            <a:pPr marL="233363" indent="-233363">
              <a:spcAft>
                <a:spcPct val="75000"/>
              </a:spcAft>
              <a:buClr>
                <a:srgbClr val="FF9900"/>
              </a:buClr>
              <a:buFontTx/>
              <a:buChar char="•"/>
            </a:pPr>
            <a:r>
              <a:rPr lang="en-US" sz="2400"/>
              <a:t>Use Word fields to personalize form letters, e-mail messages, or to number coupons. </a:t>
            </a:r>
          </a:p>
          <a:p>
            <a:pPr marL="233363" indent="-233363">
              <a:spcAft>
                <a:spcPct val="75000"/>
              </a:spcAft>
              <a:buClr>
                <a:srgbClr val="FF9900"/>
              </a:buClr>
              <a:buFontTx/>
              <a:buChar char="•"/>
            </a:pPr>
            <a:r>
              <a:rPr lang="en-US" sz="2400"/>
              <a:t>Perform a complex mail merge that merges several unique elements into a set of otherwise identical documents. </a:t>
            </a:r>
          </a:p>
        </p:txBody>
      </p:sp>
    </p:spTree>
  </p:cSld>
  <p:clrMapOvr>
    <a:masterClrMapping/>
  </p:clrMapOvr>
  <p:transition spd="med">
    <p:wipe di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2" presetClass="entr" presetSubtype="1" fill="hold" grpId="0" nodeType="clickEffect">
                                  <p:stCondLst>
                                    <p:cond delay="0"/>
                                  </p:stCondLst>
                                  <p:childTnLst>
                                    <p:set>
                                      <p:cBhvr>
                                        <p:cTn id="6" dur="1" fill="hold">
                                          <p:stCondLst>
                                            <p:cond delay="0"/>
                                          </p:stCondLst>
                                        </p:cTn>
                                        <p:tgtEl>
                                          <p:spTgt spid="16387">
                                            <p:txEl>
                                              <p:pRg st="0" end="0"/>
                                            </p:txEl>
                                          </p:spTgt>
                                        </p:tgtEl>
                                        <p:attrNameLst>
                                          <p:attrName>style.visibility</p:attrName>
                                        </p:attrNameLst>
                                      </p:cBhvr>
                                      <p:to>
                                        <p:strVal val="visible"/>
                                      </p:to>
                                    </p:set>
                                    <p:animEffect transition="in" filter="slide(fromTop)">
                                      <p:cBhvr>
                                        <p:cTn id="7" dur="500"/>
                                        <p:tgtEl>
                                          <p:spTgt spid="16387">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2" presetClass="entr" presetSubtype="1" fill="hold" grpId="0" nodeType="clickEffect">
                                  <p:stCondLst>
                                    <p:cond delay="0"/>
                                  </p:stCondLst>
                                  <p:childTnLst>
                                    <p:set>
                                      <p:cBhvr>
                                        <p:cTn id="11" dur="1" fill="hold">
                                          <p:stCondLst>
                                            <p:cond delay="0"/>
                                          </p:stCondLst>
                                        </p:cTn>
                                        <p:tgtEl>
                                          <p:spTgt spid="16387">
                                            <p:txEl>
                                              <p:pRg st="1" end="1"/>
                                            </p:txEl>
                                          </p:spTgt>
                                        </p:tgtEl>
                                        <p:attrNameLst>
                                          <p:attrName>style.visibility</p:attrName>
                                        </p:attrNameLst>
                                      </p:cBhvr>
                                      <p:to>
                                        <p:strVal val="visible"/>
                                      </p:to>
                                    </p:set>
                                    <p:animEffect transition="in" filter="slide(fromTop)">
                                      <p:cBhvr>
                                        <p:cTn id="12" dur="500"/>
                                        <p:tgtEl>
                                          <p:spTgt spid="16387">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2" presetClass="entr" presetSubtype="1" fill="hold" grpId="0" nodeType="clickEffect">
                                  <p:stCondLst>
                                    <p:cond delay="0"/>
                                  </p:stCondLst>
                                  <p:childTnLst>
                                    <p:set>
                                      <p:cBhvr>
                                        <p:cTn id="16" dur="1" fill="hold">
                                          <p:stCondLst>
                                            <p:cond delay="0"/>
                                          </p:stCondLst>
                                        </p:cTn>
                                        <p:tgtEl>
                                          <p:spTgt spid="16387">
                                            <p:txEl>
                                              <p:pRg st="2" end="2"/>
                                            </p:txEl>
                                          </p:spTgt>
                                        </p:tgtEl>
                                        <p:attrNameLst>
                                          <p:attrName>style.visibility</p:attrName>
                                        </p:attrNameLst>
                                      </p:cBhvr>
                                      <p:to>
                                        <p:strVal val="visible"/>
                                      </p:to>
                                    </p:set>
                                    <p:animEffect transition="in" filter="slide(fromTop)">
                                      <p:cBhvr>
                                        <p:cTn id="17" dur="500"/>
                                        <p:tgtEl>
                                          <p:spTgt spid="16387">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7" grpId="0" build="p" autoUpdateAnimBg="0"/>
    </p:bld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8434" name="Rectangle 2"/>
          <p:cNvSpPr>
            <a:spLocks noGrp="1" noChangeArrowheads="1"/>
          </p:cNvSpPr>
          <p:nvPr>
            <p:ph type="ctrTitle"/>
          </p:nvPr>
        </p:nvSpPr>
        <p:spPr/>
        <p:txBody>
          <a:bodyPr/>
          <a:lstStyle/>
          <a:p>
            <a:r>
              <a:rPr lang="en-US"/>
              <a:t>Lesson 1</a:t>
            </a:r>
          </a:p>
        </p:txBody>
      </p:sp>
      <p:sp>
        <p:nvSpPr>
          <p:cNvPr id="18435" name="Rectangle 3"/>
          <p:cNvSpPr>
            <a:spLocks noGrp="1" noChangeArrowheads="1"/>
          </p:cNvSpPr>
          <p:nvPr>
            <p:ph type="subTitle" idx="1"/>
          </p:nvPr>
        </p:nvSpPr>
        <p:spPr/>
        <p:txBody>
          <a:bodyPr/>
          <a:lstStyle/>
          <a:p>
            <a:r>
              <a:rPr lang="en-US"/>
              <a:t>Use the Ribbon </a:t>
            </a:r>
            <a:br>
              <a:rPr lang="en-US"/>
            </a:br>
            <a:r>
              <a:rPr lang="en-US"/>
              <a:t>to perform a mail merge</a:t>
            </a:r>
          </a:p>
        </p:txBody>
      </p:sp>
    </p:spTree>
  </p:cSld>
  <p:clrMapOvr>
    <a:masterClrMapping/>
  </p:clrMapOvr>
  <p:transition spd="med">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7" presetClass="entr" presetSubtype="10" fill="hold" grpId="0" nodeType="afterEffect">
                                  <p:stCondLst>
                                    <p:cond delay="0"/>
                                  </p:stCondLst>
                                  <p:childTnLst>
                                    <p:set>
                                      <p:cBhvr>
                                        <p:cTn id="6" dur="1" fill="hold">
                                          <p:stCondLst>
                                            <p:cond delay="0"/>
                                          </p:stCondLst>
                                        </p:cTn>
                                        <p:tgtEl>
                                          <p:spTgt spid="18434"/>
                                        </p:tgtEl>
                                        <p:attrNameLst>
                                          <p:attrName>style.visibility</p:attrName>
                                        </p:attrNameLst>
                                      </p:cBhvr>
                                      <p:to>
                                        <p:strVal val="visible"/>
                                      </p:to>
                                    </p:set>
                                    <p:anim calcmode="lin" valueType="num">
                                      <p:cBhvr>
                                        <p:cTn id="7" dur="500" fill="hold"/>
                                        <p:tgtEl>
                                          <p:spTgt spid="18434"/>
                                        </p:tgtEl>
                                        <p:attrNameLst>
                                          <p:attrName>ppt_w</p:attrName>
                                        </p:attrNameLst>
                                      </p:cBhvr>
                                      <p:tavLst>
                                        <p:tav tm="0">
                                          <p:val>
                                            <p:fltVal val="0"/>
                                          </p:val>
                                        </p:tav>
                                        <p:tav tm="100000">
                                          <p:val>
                                            <p:strVal val="#ppt_w"/>
                                          </p:val>
                                        </p:tav>
                                      </p:tavLst>
                                    </p:anim>
                                    <p:anim calcmode="lin" valueType="num">
                                      <p:cBhvr>
                                        <p:cTn id="8" dur="500" fill="hold"/>
                                        <p:tgtEl>
                                          <p:spTgt spid="18434"/>
                                        </p:tgtEl>
                                        <p:attrNameLst>
                                          <p:attrName>ppt_h</p:attrName>
                                        </p:attrNameLst>
                                      </p:cBhvr>
                                      <p:tavLst>
                                        <p:tav tm="0">
                                          <p:val>
                                            <p:strVal val="#ppt_h"/>
                                          </p:val>
                                        </p:tav>
                                        <p:tav tm="100000">
                                          <p:val>
                                            <p:strVal val="#ppt_h"/>
                                          </p:val>
                                        </p:tav>
                                      </p:tavLst>
                                    </p:anim>
                                  </p:childTnLst>
                                </p:cTn>
                              </p:par>
                            </p:childTnLst>
                          </p:cTn>
                        </p:par>
                        <p:par>
                          <p:cTn id="9" fill="hold" nodeType="afterGroup">
                            <p:stCondLst>
                              <p:cond delay="500"/>
                            </p:stCondLst>
                            <p:childTnLst>
                              <p:par>
                                <p:cTn id="10" presetID="12" presetClass="entr" presetSubtype="4" fill="hold" grpId="0" nodeType="afterEffect">
                                  <p:stCondLst>
                                    <p:cond delay="0"/>
                                  </p:stCondLst>
                                  <p:childTnLst>
                                    <p:set>
                                      <p:cBhvr>
                                        <p:cTn id="11" dur="1" fill="hold">
                                          <p:stCondLst>
                                            <p:cond delay="0"/>
                                          </p:stCondLst>
                                        </p:cTn>
                                        <p:tgtEl>
                                          <p:spTgt spid="18435">
                                            <p:txEl>
                                              <p:pRg st="0" end="0"/>
                                            </p:txEl>
                                          </p:spTgt>
                                        </p:tgtEl>
                                        <p:attrNameLst>
                                          <p:attrName>style.visibility</p:attrName>
                                        </p:attrNameLst>
                                      </p:cBhvr>
                                      <p:to>
                                        <p:strVal val="visible"/>
                                      </p:to>
                                    </p:set>
                                    <p:animEffect transition="in" filter="slide(fromBottom)">
                                      <p:cBhvr>
                                        <p:cTn id="12" dur="500"/>
                                        <p:tgtEl>
                                          <p:spTgt spid="1843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4" grpId="0" autoUpdateAnimBg="0"/>
      <p:bldP spid="18435" grpId="0" build="p" autoUpdateAnimBg="0" advAuto="0"/>
    </p:bld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 name="Footer Placeholder 5"/>
          <p:cNvSpPr>
            <a:spLocks noGrp="1"/>
          </p:cNvSpPr>
          <p:nvPr>
            <p:ph type="ftr" sz="quarter" idx="11"/>
          </p:nvPr>
        </p:nvSpPr>
        <p:spPr/>
        <p:txBody>
          <a:bodyPr/>
          <a:lstStyle/>
          <a:p>
            <a:r>
              <a:rPr lang="en-US"/>
              <a:t>Mail merge II: Use the Ribbon and perform a complex mail merge</a:t>
            </a:r>
          </a:p>
        </p:txBody>
      </p:sp>
      <p:sp>
        <p:nvSpPr>
          <p:cNvPr id="23554" name="Rectangle 2"/>
          <p:cNvSpPr>
            <a:spLocks noGrp="1" noChangeArrowheads="1"/>
          </p:cNvSpPr>
          <p:nvPr>
            <p:ph type="title"/>
          </p:nvPr>
        </p:nvSpPr>
        <p:spPr>
          <a:xfrm>
            <a:off x="211138" y="73025"/>
            <a:ext cx="8027987" cy="614363"/>
          </a:xfrm>
        </p:spPr>
        <p:txBody>
          <a:bodyPr/>
          <a:lstStyle/>
          <a:p>
            <a:r>
              <a:rPr lang="en-US"/>
              <a:t>Use the Ribbon to perform a mail merge</a:t>
            </a:r>
          </a:p>
        </p:txBody>
      </p:sp>
      <p:sp>
        <p:nvSpPr>
          <p:cNvPr id="23555" name="Rectangle 3"/>
          <p:cNvSpPr>
            <a:spLocks noChangeArrowheads="1"/>
          </p:cNvSpPr>
          <p:nvPr/>
        </p:nvSpPr>
        <p:spPr bwMode="auto">
          <a:xfrm>
            <a:off x="6119813" y="854075"/>
            <a:ext cx="2744787" cy="2960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spcBef>
                <a:spcPct val="20000"/>
              </a:spcBef>
              <a:spcAft>
                <a:spcPct val="75000"/>
              </a:spcAft>
            </a:pPr>
            <a:r>
              <a:rPr lang="en-US" sz="2000" b="0"/>
              <a:t>You’re  already familiar with the wizard that steps you through the mail merge process. </a:t>
            </a:r>
          </a:p>
        </p:txBody>
      </p:sp>
      <p:sp>
        <p:nvSpPr>
          <p:cNvPr id="23557" name="Rectangle 5"/>
          <p:cNvSpPr>
            <a:spLocks noChangeArrowheads="1"/>
          </p:cNvSpPr>
          <p:nvPr/>
        </p:nvSpPr>
        <p:spPr bwMode="auto">
          <a:xfrm>
            <a:off x="277813" y="3994150"/>
            <a:ext cx="8501062" cy="1957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spcBef>
                <a:spcPct val="20000"/>
              </a:spcBef>
              <a:spcAft>
                <a:spcPct val="75000"/>
              </a:spcAft>
            </a:pPr>
            <a:r>
              <a:rPr lang="en-US" b="0">
                <a:solidFill>
                  <a:srgbClr val="FFCC00"/>
                </a:solidFill>
              </a:rPr>
              <a:t>But mail merge isn’t always as simple as just adding a name or address as a field. Sometimes you need to do something a little more complicated, such as tailoring a letter to specific recipients, or adding sequential numbers to a series of coupons.</a:t>
            </a:r>
          </a:p>
          <a:p>
            <a:pPr>
              <a:spcBef>
                <a:spcPct val="20000"/>
              </a:spcBef>
              <a:spcAft>
                <a:spcPct val="75000"/>
              </a:spcAft>
            </a:pPr>
            <a:r>
              <a:rPr lang="en-US" b="0">
                <a:solidFill>
                  <a:srgbClr val="FFCC00"/>
                </a:solidFill>
              </a:rPr>
              <a:t>You can do these merges by using the </a:t>
            </a:r>
            <a:r>
              <a:rPr lang="en-US">
                <a:solidFill>
                  <a:srgbClr val="FFCC00"/>
                </a:solidFill>
              </a:rPr>
              <a:t>Mailings</a:t>
            </a:r>
            <a:r>
              <a:rPr lang="en-US" b="0">
                <a:solidFill>
                  <a:srgbClr val="FFCC00"/>
                </a:solidFill>
              </a:rPr>
              <a:t> tab on the Ribbon.</a:t>
            </a:r>
          </a:p>
        </p:txBody>
      </p:sp>
      <p:sp>
        <p:nvSpPr>
          <p:cNvPr id="23558" name="Line 6"/>
          <p:cNvSpPr>
            <a:spLocks noChangeShapeType="1"/>
          </p:cNvSpPr>
          <p:nvPr/>
        </p:nvSpPr>
        <p:spPr bwMode="auto">
          <a:xfrm>
            <a:off x="339725" y="3951288"/>
            <a:ext cx="8413750"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pic>
        <p:nvPicPr>
          <p:cNvPr id="23559" name="Picture 7" descr="Letters created by using Mailings tab"/>
          <p:cNvPicPr>
            <a:picLocks noGrp="1" noChangeAspect="1" noChangeArrowheads="1"/>
          </p:cNvPicPr>
          <p:nvPr>
            <p:ph sz="half" idx="1"/>
          </p:nvPr>
        </p:nvPicPr>
        <p:blipFill>
          <a:blip r:embed="rId3">
            <a:extLst>
              <a:ext uri="{28A0092B-C50C-407E-A947-70E740481C1C}">
                <a14:useLocalDpi xmlns:a14="http://schemas.microsoft.com/office/drawing/2010/main" val="0"/>
              </a:ext>
            </a:extLst>
          </a:blip>
          <a:srcRect/>
          <a:stretch>
            <a:fillRect/>
          </a:stretch>
        </p:blipFill>
        <p:spPr>
          <a:xfrm>
            <a:off x="339725" y="904875"/>
            <a:ext cx="5662613" cy="28543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transition spd="med">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1" fill="hold" nodeType="afterEffect">
                                  <p:stCondLst>
                                    <p:cond delay="0"/>
                                  </p:stCondLst>
                                  <p:childTnLst>
                                    <p:set>
                                      <p:cBhvr>
                                        <p:cTn id="6" dur="1" fill="hold">
                                          <p:stCondLst>
                                            <p:cond delay="0"/>
                                          </p:stCondLst>
                                        </p:cTn>
                                        <p:tgtEl>
                                          <p:spTgt spid="23559"/>
                                        </p:tgtEl>
                                        <p:attrNameLst>
                                          <p:attrName>style.visibility</p:attrName>
                                        </p:attrNameLst>
                                      </p:cBhvr>
                                      <p:to>
                                        <p:strVal val="visible"/>
                                      </p:to>
                                    </p:set>
                                    <p:animEffect transition="in" filter="slide(fromTop)">
                                      <p:cBhvr>
                                        <p:cTn id="7" dur="500"/>
                                        <p:tgtEl>
                                          <p:spTgt spid="23559"/>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2" presetClass="entr" presetSubtype="1" fill="hold" grpId="0" nodeType="clickEffect">
                                  <p:stCondLst>
                                    <p:cond delay="0"/>
                                  </p:stCondLst>
                                  <p:childTnLst>
                                    <p:set>
                                      <p:cBhvr>
                                        <p:cTn id="11" dur="1" fill="hold">
                                          <p:stCondLst>
                                            <p:cond delay="0"/>
                                          </p:stCondLst>
                                        </p:cTn>
                                        <p:tgtEl>
                                          <p:spTgt spid="23555">
                                            <p:txEl>
                                              <p:pRg st="0" end="0"/>
                                            </p:txEl>
                                          </p:spTgt>
                                        </p:tgtEl>
                                        <p:attrNameLst>
                                          <p:attrName>style.visibility</p:attrName>
                                        </p:attrNameLst>
                                      </p:cBhvr>
                                      <p:to>
                                        <p:strVal val="visible"/>
                                      </p:to>
                                    </p:set>
                                    <p:animEffect transition="in" filter="slide(fromTop)">
                                      <p:cBhvr>
                                        <p:cTn id="12" dur="500"/>
                                        <p:tgtEl>
                                          <p:spTgt spid="23555">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2" presetClass="entr" presetSubtype="8" fill="hold" grpId="0" nodeType="clickEffect">
                                  <p:stCondLst>
                                    <p:cond delay="0"/>
                                  </p:stCondLst>
                                  <p:childTnLst>
                                    <p:set>
                                      <p:cBhvr>
                                        <p:cTn id="16" dur="1" fill="hold">
                                          <p:stCondLst>
                                            <p:cond delay="0"/>
                                          </p:stCondLst>
                                        </p:cTn>
                                        <p:tgtEl>
                                          <p:spTgt spid="23557">
                                            <p:txEl>
                                              <p:pRg st="0" end="0"/>
                                            </p:txEl>
                                          </p:spTgt>
                                        </p:tgtEl>
                                        <p:attrNameLst>
                                          <p:attrName>style.visibility</p:attrName>
                                        </p:attrNameLst>
                                      </p:cBhvr>
                                      <p:to>
                                        <p:strVal val="visible"/>
                                      </p:to>
                                    </p:set>
                                    <p:animEffect transition="in" filter="slide(fromLeft)">
                                      <p:cBhvr>
                                        <p:cTn id="17" dur="500"/>
                                        <p:tgtEl>
                                          <p:spTgt spid="23557">
                                            <p:txEl>
                                              <p:pRg st="0" end="0"/>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2" presetClass="entr" presetSubtype="8" fill="hold" grpId="0" nodeType="clickEffect">
                                  <p:stCondLst>
                                    <p:cond delay="0"/>
                                  </p:stCondLst>
                                  <p:childTnLst>
                                    <p:set>
                                      <p:cBhvr>
                                        <p:cTn id="21" dur="1" fill="hold">
                                          <p:stCondLst>
                                            <p:cond delay="0"/>
                                          </p:stCondLst>
                                        </p:cTn>
                                        <p:tgtEl>
                                          <p:spTgt spid="23557">
                                            <p:txEl>
                                              <p:pRg st="1" end="1"/>
                                            </p:txEl>
                                          </p:spTgt>
                                        </p:tgtEl>
                                        <p:attrNameLst>
                                          <p:attrName>style.visibility</p:attrName>
                                        </p:attrNameLst>
                                      </p:cBhvr>
                                      <p:to>
                                        <p:strVal val="visible"/>
                                      </p:to>
                                    </p:set>
                                    <p:animEffect transition="in" filter="slide(fromLeft)">
                                      <p:cBhvr>
                                        <p:cTn id="22" dur="500"/>
                                        <p:tgtEl>
                                          <p:spTgt spid="2355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5" grpId="0" build="p" autoUpdateAnimBg="0"/>
      <p:bldP spid="23557" grpId="0" build="p" autoUpdateAnimBg="0"/>
    </p:bld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 name="Footer Placeholder 5"/>
          <p:cNvSpPr>
            <a:spLocks noGrp="1"/>
          </p:cNvSpPr>
          <p:nvPr>
            <p:ph type="ftr" sz="quarter" idx="11"/>
          </p:nvPr>
        </p:nvSpPr>
        <p:spPr/>
        <p:txBody>
          <a:bodyPr/>
          <a:lstStyle/>
          <a:p>
            <a:r>
              <a:rPr lang="en-US"/>
              <a:t>Mail merge II: Use the Ribbon and perform a complex mail merge</a:t>
            </a:r>
          </a:p>
        </p:txBody>
      </p:sp>
      <p:sp>
        <p:nvSpPr>
          <p:cNvPr id="176130" name="Rectangle 2"/>
          <p:cNvSpPr>
            <a:spLocks noGrp="1" noChangeArrowheads="1"/>
          </p:cNvSpPr>
          <p:nvPr>
            <p:ph type="title"/>
          </p:nvPr>
        </p:nvSpPr>
        <p:spPr>
          <a:xfrm>
            <a:off x="239713" y="63500"/>
            <a:ext cx="8904287" cy="614363"/>
          </a:xfrm>
        </p:spPr>
        <p:txBody>
          <a:bodyPr/>
          <a:lstStyle/>
          <a:p>
            <a:r>
              <a:rPr lang="en-US"/>
              <a:t>Groups and commands on the </a:t>
            </a:r>
            <a:r>
              <a:rPr lang="en-US" b="1"/>
              <a:t>Mailings</a:t>
            </a:r>
            <a:r>
              <a:rPr lang="en-US"/>
              <a:t> tab</a:t>
            </a:r>
          </a:p>
        </p:txBody>
      </p:sp>
      <p:sp>
        <p:nvSpPr>
          <p:cNvPr id="176131" name="Rectangle 3"/>
          <p:cNvSpPr>
            <a:spLocks noChangeArrowheads="1"/>
          </p:cNvSpPr>
          <p:nvPr/>
        </p:nvSpPr>
        <p:spPr bwMode="auto">
          <a:xfrm>
            <a:off x="6119813" y="854075"/>
            <a:ext cx="2744787" cy="27638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spcBef>
                <a:spcPct val="20000"/>
              </a:spcBef>
              <a:spcAft>
                <a:spcPct val="75000"/>
              </a:spcAft>
            </a:pPr>
            <a:r>
              <a:rPr lang="en-US" sz="2000" b="0"/>
              <a:t>The </a:t>
            </a:r>
            <a:r>
              <a:rPr lang="en-US" sz="2000"/>
              <a:t>Mailings </a:t>
            </a:r>
            <a:r>
              <a:rPr lang="en-US" sz="2000" b="0"/>
              <a:t>tab on the Ribbon is where you can perform a mail merge by using the four groups shown in the picture.</a:t>
            </a:r>
          </a:p>
          <a:p>
            <a:pPr>
              <a:spcBef>
                <a:spcPct val="20000"/>
              </a:spcBef>
              <a:spcAft>
                <a:spcPct val="75000"/>
              </a:spcAft>
            </a:pPr>
            <a:endParaRPr lang="en-US" sz="2000" b="0"/>
          </a:p>
        </p:txBody>
      </p:sp>
      <p:graphicFrame>
        <p:nvGraphicFramePr>
          <p:cNvPr id="176132" name="Object 4"/>
          <p:cNvGraphicFramePr>
            <a:graphicFrameLocks noChangeAspect="1"/>
          </p:cNvGraphicFramePr>
          <p:nvPr/>
        </p:nvGraphicFramePr>
        <p:xfrm>
          <a:off x="339725" y="4078288"/>
          <a:ext cx="269875" cy="303212"/>
        </p:xfrm>
        <a:graphic>
          <a:graphicData uri="http://schemas.openxmlformats.org/presentationml/2006/ole">
            <mc:AlternateContent xmlns:mc="http://schemas.openxmlformats.org/markup-compatibility/2006">
              <mc:Choice xmlns:v="urn:schemas-microsoft-com:vml" Requires="v">
                <p:oleObj name="Visio" r:id="rId3" imgW="270231" imgH="303063" progId="Visio.Drawing.11">
                  <p:embed/>
                </p:oleObj>
              </mc:Choice>
              <mc:Fallback>
                <p:oleObj name="Visio" r:id="rId3" imgW="270231" imgH="303063" progId="Visio.Drawing.11">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9725" y="4078288"/>
                        <a:ext cx="269875" cy="303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76133" name="Object 5"/>
          <p:cNvGraphicFramePr>
            <a:graphicFrameLocks noChangeAspect="1"/>
          </p:cNvGraphicFramePr>
          <p:nvPr/>
        </p:nvGraphicFramePr>
        <p:xfrm>
          <a:off x="339725" y="5078413"/>
          <a:ext cx="269875" cy="303212"/>
        </p:xfrm>
        <a:graphic>
          <a:graphicData uri="http://schemas.openxmlformats.org/presentationml/2006/ole">
            <mc:AlternateContent xmlns:mc="http://schemas.openxmlformats.org/markup-compatibility/2006">
              <mc:Choice xmlns:v="urn:schemas-microsoft-com:vml" Requires="v">
                <p:oleObj name="Visio" r:id="rId5" imgW="270231" imgH="303063" progId="Visio.Drawing.11">
                  <p:embed/>
                </p:oleObj>
              </mc:Choice>
              <mc:Fallback>
                <p:oleObj name="Visio" r:id="rId5" imgW="270231" imgH="303063" progId="Visio.Drawing.11">
                  <p:embed/>
                  <p:pic>
                    <p:nvPicPr>
                      <p:cNvPr id="0" name="Object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39725" y="5078413"/>
                        <a:ext cx="269875" cy="303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76135" name="Line 7"/>
          <p:cNvSpPr>
            <a:spLocks noChangeShapeType="1"/>
          </p:cNvSpPr>
          <p:nvPr/>
        </p:nvSpPr>
        <p:spPr bwMode="auto">
          <a:xfrm>
            <a:off x="339725" y="3951288"/>
            <a:ext cx="8413750"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76137" name="Rectangle 9"/>
          <p:cNvSpPr>
            <a:spLocks noChangeArrowheads="1"/>
          </p:cNvSpPr>
          <p:nvPr/>
        </p:nvSpPr>
        <p:spPr bwMode="auto">
          <a:xfrm>
            <a:off x="676275" y="4044950"/>
            <a:ext cx="5940425" cy="1919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20000"/>
              </a:spcBef>
              <a:spcAft>
                <a:spcPct val="45000"/>
              </a:spcAft>
            </a:pPr>
            <a:r>
              <a:rPr lang="en-US">
                <a:solidFill>
                  <a:srgbClr val="FFCC00"/>
                </a:solidFill>
              </a:rPr>
              <a:t>Start Mail Merge</a:t>
            </a:r>
            <a:r>
              <a:rPr lang="en-US" b="0">
                <a:solidFill>
                  <a:srgbClr val="FFCC00"/>
                </a:solidFill>
              </a:rPr>
              <a:t>: This is the beginning point where you pick a document type and then select, create, or edit the recipient list.</a:t>
            </a:r>
          </a:p>
          <a:p>
            <a:pPr>
              <a:spcBef>
                <a:spcPct val="20000"/>
              </a:spcBef>
              <a:spcAft>
                <a:spcPct val="45000"/>
              </a:spcAft>
            </a:pPr>
            <a:r>
              <a:rPr lang="en-US">
                <a:solidFill>
                  <a:srgbClr val="FFCC00"/>
                </a:solidFill>
              </a:rPr>
              <a:t>Write &amp; Insert Fields</a:t>
            </a:r>
            <a:r>
              <a:rPr lang="en-US" b="0">
                <a:solidFill>
                  <a:srgbClr val="FFCC00"/>
                </a:solidFill>
              </a:rPr>
              <a:t>: Here’s where you can insert the fields and if necessary map your fields to your recipient list.</a:t>
            </a:r>
          </a:p>
        </p:txBody>
      </p:sp>
      <p:pic>
        <p:nvPicPr>
          <p:cNvPr id="176139" name="Picture 11" descr="Mailings tab with groups numbered"/>
          <p:cNvPicPr>
            <a:picLocks noGrp="1" noChangeAspect="1" noChangeArrowheads="1"/>
          </p:cNvPicPr>
          <p:nvPr>
            <p:ph sz="half" idx="1"/>
          </p:nvPr>
        </p:nvPicPr>
        <p:blipFill>
          <a:blip r:embed="rId7">
            <a:extLst>
              <a:ext uri="{28A0092B-C50C-407E-A947-70E740481C1C}">
                <a14:useLocalDpi xmlns:a14="http://schemas.microsoft.com/office/drawing/2010/main" val="0"/>
              </a:ext>
            </a:extLst>
          </a:blip>
          <a:srcRect/>
          <a:stretch>
            <a:fillRect/>
          </a:stretch>
        </p:blipFill>
        <p:spPr>
          <a:xfrm>
            <a:off x="350838" y="949325"/>
            <a:ext cx="5651500" cy="284956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transition spd="med">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1" fill="hold" nodeType="afterEffect">
                                  <p:stCondLst>
                                    <p:cond delay="0"/>
                                  </p:stCondLst>
                                  <p:childTnLst>
                                    <p:set>
                                      <p:cBhvr>
                                        <p:cTn id="6" dur="1" fill="hold">
                                          <p:stCondLst>
                                            <p:cond delay="0"/>
                                          </p:stCondLst>
                                        </p:cTn>
                                        <p:tgtEl>
                                          <p:spTgt spid="176139"/>
                                        </p:tgtEl>
                                        <p:attrNameLst>
                                          <p:attrName>style.visibility</p:attrName>
                                        </p:attrNameLst>
                                      </p:cBhvr>
                                      <p:to>
                                        <p:strVal val="visible"/>
                                      </p:to>
                                    </p:set>
                                    <p:animEffect transition="in" filter="slide(fromTop)">
                                      <p:cBhvr>
                                        <p:cTn id="7" dur="500"/>
                                        <p:tgtEl>
                                          <p:spTgt spid="176139"/>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2" presetClass="entr" presetSubtype="1" fill="hold" grpId="0" nodeType="clickEffect">
                                  <p:stCondLst>
                                    <p:cond delay="0"/>
                                  </p:stCondLst>
                                  <p:childTnLst>
                                    <p:set>
                                      <p:cBhvr>
                                        <p:cTn id="11" dur="1" fill="hold">
                                          <p:stCondLst>
                                            <p:cond delay="0"/>
                                          </p:stCondLst>
                                        </p:cTn>
                                        <p:tgtEl>
                                          <p:spTgt spid="176131"/>
                                        </p:tgtEl>
                                        <p:attrNameLst>
                                          <p:attrName>style.visibility</p:attrName>
                                        </p:attrNameLst>
                                      </p:cBhvr>
                                      <p:to>
                                        <p:strVal val="visible"/>
                                      </p:to>
                                    </p:set>
                                    <p:animEffect transition="in" filter="slide(fromTop)">
                                      <p:cBhvr>
                                        <p:cTn id="12" dur="500"/>
                                        <p:tgtEl>
                                          <p:spTgt spid="176131"/>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9" presetClass="entr" presetSubtype="0" fill="hold" nodeType="clickEffect">
                                  <p:stCondLst>
                                    <p:cond delay="0"/>
                                  </p:stCondLst>
                                  <p:childTnLst>
                                    <p:set>
                                      <p:cBhvr>
                                        <p:cTn id="16" dur="1" fill="hold">
                                          <p:stCondLst>
                                            <p:cond delay="0"/>
                                          </p:stCondLst>
                                        </p:cTn>
                                        <p:tgtEl>
                                          <p:spTgt spid="176132"/>
                                        </p:tgtEl>
                                        <p:attrNameLst>
                                          <p:attrName>style.visibility</p:attrName>
                                        </p:attrNameLst>
                                      </p:cBhvr>
                                      <p:to>
                                        <p:strVal val="visible"/>
                                      </p:to>
                                    </p:set>
                                    <p:animEffect transition="in" filter="dissolve">
                                      <p:cBhvr>
                                        <p:cTn id="17" dur="500"/>
                                        <p:tgtEl>
                                          <p:spTgt spid="176132"/>
                                        </p:tgtEl>
                                      </p:cBhvr>
                                    </p:animEffect>
                                  </p:childTnLst>
                                </p:cTn>
                              </p:par>
                            </p:childTnLst>
                          </p:cTn>
                        </p:par>
                        <p:par>
                          <p:cTn id="18" fill="hold" nodeType="afterGroup">
                            <p:stCondLst>
                              <p:cond delay="500"/>
                            </p:stCondLst>
                            <p:childTnLst>
                              <p:par>
                                <p:cTn id="19" presetID="9" presetClass="entr" presetSubtype="0" fill="hold" nodeType="afterEffect">
                                  <p:stCondLst>
                                    <p:cond delay="0"/>
                                  </p:stCondLst>
                                  <p:childTnLst>
                                    <p:set>
                                      <p:cBhvr>
                                        <p:cTn id="20" dur="1" fill="hold">
                                          <p:stCondLst>
                                            <p:cond delay="0"/>
                                          </p:stCondLst>
                                        </p:cTn>
                                        <p:tgtEl>
                                          <p:spTgt spid="176133"/>
                                        </p:tgtEl>
                                        <p:attrNameLst>
                                          <p:attrName>style.visibility</p:attrName>
                                        </p:attrNameLst>
                                      </p:cBhvr>
                                      <p:to>
                                        <p:strVal val="visible"/>
                                      </p:to>
                                    </p:set>
                                    <p:animEffect transition="in" filter="dissolve">
                                      <p:cBhvr>
                                        <p:cTn id="21" dur="500"/>
                                        <p:tgtEl>
                                          <p:spTgt spid="176133"/>
                                        </p:tgtEl>
                                      </p:cBhvr>
                                    </p:animEffect>
                                  </p:childTnLst>
                                </p:cTn>
                              </p:par>
                            </p:childTnLst>
                          </p:cTn>
                        </p:par>
                      </p:childTnLst>
                    </p:cTn>
                  </p:par>
                  <p:par>
                    <p:cTn id="22" fill="hold" nodeType="clickPar">
                      <p:stCondLst>
                        <p:cond delay="indefinite"/>
                      </p:stCondLst>
                      <p:childTnLst>
                        <p:par>
                          <p:cTn id="23" fill="hold" nodeType="withGroup">
                            <p:stCondLst>
                              <p:cond delay="0"/>
                            </p:stCondLst>
                            <p:childTnLst>
                              <p:par>
                                <p:cTn id="24" presetID="5" presetClass="entr" presetSubtype="10" fill="hold" grpId="0" nodeType="clickEffect">
                                  <p:stCondLst>
                                    <p:cond delay="0"/>
                                  </p:stCondLst>
                                  <p:childTnLst>
                                    <p:set>
                                      <p:cBhvr>
                                        <p:cTn id="25" dur="1" fill="hold">
                                          <p:stCondLst>
                                            <p:cond delay="0"/>
                                          </p:stCondLst>
                                        </p:cTn>
                                        <p:tgtEl>
                                          <p:spTgt spid="176137">
                                            <p:txEl>
                                              <p:pRg st="0" end="0"/>
                                            </p:txEl>
                                          </p:spTgt>
                                        </p:tgtEl>
                                        <p:attrNameLst>
                                          <p:attrName>style.visibility</p:attrName>
                                        </p:attrNameLst>
                                      </p:cBhvr>
                                      <p:to>
                                        <p:strVal val="visible"/>
                                      </p:to>
                                    </p:set>
                                    <p:animEffect transition="in" filter="checkerboard(across)">
                                      <p:cBhvr>
                                        <p:cTn id="26" dur="500"/>
                                        <p:tgtEl>
                                          <p:spTgt spid="176137">
                                            <p:txEl>
                                              <p:pRg st="0" end="0"/>
                                            </p:txEl>
                                          </p:spTgt>
                                        </p:tgtEl>
                                      </p:cBhvr>
                                    </p:animEffect>
                                  </p:childTnLst>
                                </p:cTn>
                              </p:par>
                            </p:childTnLst>
                          </p:cTn>
                        </p:par>
                      </p:childTnLst>
                    </p:cTn>
                  </p:par>
                  <p:par>
                    <p:cTn id="27" fill="hold" nodeType="clickPar">
                      <p:stCondLst>
                        <p:cond delay="indefinite"/>
                      </p:stCondLst>
                      <p:childTnLst>
                        <p:par>
                          <p:cTn id="28" fill="hold" nodeType="withGroup">
                            <p:stCondLst>
                              <p:cond delay="0"/>
                            </p:stCondLst>
                            <p:childTnLst>
                              <p:par>
                                <p:cTn id="29" presetID="5" presetClass="entr" presetSubtype="10" fill="hold" grpId="0" nodeType="clickEffect">
                                  <p:stCondLst>
                                    <p:cond delay="0"/>
                                  </p:stCondLst>
                                  <p:childTnLst>
                                    <p:set>
                                      <p:cBhvr>
                                        <p:cTn id="30" dur="1" fill="hold">
                                          <p:stCondLst>
                                            <p:cond delay="0"/>
                                          </p:stCondLst>
                                        </p:cTn>
                                        <p:tgtEl>
                                          <p:spTgt spid="176137">
                                            <p:txEl>
                                              <p:pRg st="1" end="1"/>
                                            </p:txEl>
                                          </p:spTgt>
                                        </p:tgtEl>
                                        <p:attrNameLst>
                                          <p:attrName>style.visibility</p:attrName>
                                        </p:attrNameLst>
                                      </p:cBhvr>
                                      <p:to>
                                        <p:strVal val="visible"/>
                                      </p:to>
                                    </p:set>
                                    <p:animEffect transition="in" filter="checkerboard(across)">
                                      <p:cBhvr>
                                        <p:cTn id="31" dur="500"/>
                                        <p:tgtEl>
                                          <p:spTgt spid="17613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6131" grpId="0" autoUpdateAnimBg="0"/>
      <p:bldP spid="176137" grpId="0" build="p" autoUpdateAnimBg="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Footer Placeholder 5"/>
          <p:cNvSpPr>
            <a:spLocks noGrp="1"/>
          </p:cNvSpPr>
          <p:nvPr>
            <p:ph type="ftr" sz="quarter" idx="11"/>
          </p:nvPr>
        </p:nvSpPr>
        <p:spPr/>
        <p:txBody>
          <a:bodyPr/>
          <a:lstStyle/>
          <a:p>
            <a:r>
              <a:rPr lang="en-US"/>
              <a:t>Mail merge II: Use the Ribbon and perform a complex mail merge</a:t>
            </a:r>
          </a:p>
        </p:txBody>
      </p:sp>
      <p:sp>
        <p:nvSpPr>
          <p:cNvPr id="178178" name="Rectangle 2"/>
          <p:cNvSpPr>
            <a:spLocks noGrp="1" noChangeArrowheads="1"/>
          </p:cNvSpPr>
          <p:nvPr>
            <p:ph type="title"/>
          </p:nvPr>
        </p:nvSpPr>
        <p:spPr>
          <a:xfrm>
            <a:off x="239713" y="63500"/>
            <a:ext cx="8904287" cy="614363"/>
          </a:xfrm>
        </p:spPr>
        <p:txBody>
          <a:bodyPr/>
          <a:lstStyle/>
          <a:p>
            <a:r>
              <a:rPr lang="en-US"/>
              <a:t>Groups and commands on the </a:t>
            </a:r>
            <a:r>
              <a:rPr lang="en-US" b="1"/>
              <a:t>Mailings</a:t>
            </a:r>
            <a:r>
              <a:rPr lang="en-US"/>
              <a:t> tab</a:t>
            </a:r>
          </a:p>
        </p:txBody>
      </p:sp>
      <p:sp>
        <p:nvSpPr>
          <p:cNvPr id="178179" name="Rectangle 3"/>
          <p:cNvSpPr>
            <a:spLocks noChangeArrowheads="1"/>
          </p:cNvSpPr>
          <p:nvPr/>
        </p:nvSpPr>
        <p:spPr bwMode="auto">
          <a:xfrm>
            <a:off x="6119813" y="854075"/>
            <a:ext cx="2744787" cy="27638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spcBef>
                <a:spcPct val="20000"/>
              </a:spcBef>
              <a:spcAft>
                <a:spcPct val="75000"/>
              </a:spcAft>
            </a:pPr>
            <a:r>
              <a:rPr lang="en-US" sz="2000" b="0"/>
              <a:t>The </a:t>
            </a:r>
            <a:r>
              <a:rPr lang="en-US" sz="2000"/>
              <a:t>Mailings </a:t>
            </a:r>
            <a:r>
              <a:rPr lang="en-US" sz="2000" b="0"/>
              <a:t>tab on the Ribbon is where you can perform a mail merge by using the four groups shown in the picture.</a:t>
            </a:r>
          </a:p>
          <a:p>
            <a:pPr>
              <a:spcBef>
                <a:spcPct val="20000"/>
              </a:spcBef>
              <a:spcAft>
                <a:spcPct val="75000"/>
              </a:spcAft>
            </a:pPr>
            <a:endParaRPr lang="en-US" sz="2000" b="0"/>
          </a:p>
        </p:txBody>
      </p:sp>
      <p:graphicFrame>
        <p:nvGraphicFramePr>
          <p:cNvPr id="178182" name="Object 6"/>
          <p:cNvGraphicFramePr>
            <a:graphicFrameLocks noChangeAspect="1"/>
          </p:cNvGraphicFramePr>
          <p:nvPr/>
        </p:nvGraphicFramePr>
        <p:xfrm>
          <a:off x="339725" y="4075113"/>
          <a:ext cx="269875" cy="303212"/>
        </p:xfrm>
        <a:graphic>
          <a:graphicData uri="http://schemas.openxmlformats.org/presentationml/2006/ole">
            <mc:AlternateContent xmlns:mc="http://schemas.openxmlformats.org/markup-compatibility/2006">
              <mc:Choice xmlns:v="urn:schemas-microsoft-com:vml" Requires="v">
                <p:oleObj name="Visio" r:id="rId3" imgW="270231" imgH="303063" progId="Visio.Drawing.11">
                  <p:embed/>
                </p:oleObj>
              </mc:Choice>
              <mc:Fallback>
                <p:oleObj name="Visio" r:id="rId3" imgW="270231" imgH="303063" progId="Visio.Drawing.11">
                  <p:embed/>
                  <p:pic>
                    <p:nvPicPr>
                      <p:cNvPr id="0" name="Object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9725" y="4075113"/>
                        <a:ext cx="269875" cy="303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78183" name="Line 7"/>
          <p:cNvSpPr>
            <a:spLocks noChangeShapeType="1"/>
          </p:cNvSpPr>
          <p:nvPr/>
        </p:nvSpPr>
        <p:spPr bwMode="auto">
          <a:xfrm>
            <a:off x="339725" y="3951288"/>
            <a:ext cx="8413750"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78184" name="Rectangle 8"/>
          <p:cNvSpPr>
            <a:spLocks noChangeArrowheads="1"/>
          </p:cNvSpPr>
          <p:nvPr/>
        </p:nvSpPr>
        <p:spPr bwMode="auto">
          <a:xfrm>
            <a:off x="676275" y="4044950"/>
            <a:ext cx="5940425" cy="765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20000"/>
              </a:spcBef>
              <a:spcAft>
                <a:spcPct val="45000"/>
              </a:spcAft>
            </a:pPr>
            <a:r>
              <a:rPr lang="en-US">
                <a:solidFill>
                  <a:srgbClr val="FFCC00"/>
                </a:solidFill>
              </a:rPr>
              <a:t>Preview Results</a:t>
            </a:r>
            <a:r>
              <a:rPr lang="en-US" b="0">
                <a:solidFill>
                  <a:srgbClr val="FFCC00"/>
                </a:solidFill>
              </a:rPr>
              <a:t>: View the individual merged documents before you complete the merge.</a:t>
            </a:r>
          </a:p>
        </p:txBody>
      </p:sp>
      <p:pic>
        <p:nvPicPr>
          <p:cNvPr id="178185" name="Picture 9" descr="Mailings tab with groups numbered"/>
          <p:cNvPicPr>
            <a:picLocks noGrp="1" noChangeAspect="1" noChangeArrowheads="1"/>
          </p:cNvPicPr>
          <p:nvPr>
            <p:ph sz="half" idx="1"/>
          </p:nvPr>
        </p:nvPicPr>
        <p:blipFill>
          <a:blip r:embed="rId5">
            <a:extLst>
              <a:ext uri="{28A0092B-C50C-407E-A947-70E740481C1C}">
                <a14:useLocalDpi xmlns:a14="http://schemas.microsoft.com/office/drawing/2010/main" val="0"/>
              </a:ext>
            </a:extLst>
          </a:blip>
          <a:srcRect/>
          <a:stretch>
            <a:fillRect/>
          </a:stretch>
        </p:blipFill>
        <p:spPr>
          <a:xfrm>
            <a:off x="350838" y="949325"/>
            <a:ext cx="5651500" cy="284956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graphicFrame>
        <p:nvGraphicFramePr>
          <p:cNvPr id="178186" name="Object 10"/>
          <p:cNvGraphicFramePr>
            <a:graphicFrameLocks noChangeAspect="1"/>
          </p:cNvGraphicFramePr>
          <p:nvPr/>
        </p:nvGraphicFramePr>
        <p:xfrm>
          <a:off x="339725" y="4800600"/>
          <a:ext cx="269875" cy="303213"/>
        </p:xfrm>
        <a:graphic>
          <a:graphicData uri="http://schemas.openxmlformats.org/presentationml/2006/ole">
            <mc:AlternateContent xmlns:mc="http://schemas.openxmlformats.org/markup-compatibility/2006">
              <mc:Choice xmlns:v="urn:schemas-microsoft-com:vml" Requires="v">
                <p:oleObj name="Visio" r:id="rId6" imgW="270231" imgH="303063" progId="Visio.Drawing.11">
                  <p:embed/>
                </p:oleObj>
              </mc:Choice>
              <mc:Fallback>
                <p:oleObj name="Visio" r:id="rId6" imgW="270231" imgH="303063" progId="Visio.Drawing.11">
                  <p:embed/>
                  <p:pic>
                    <p:nvPicPr>
                      <p:cNvPr id="0" name="Object 10"/>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39725" y="4800600"/>
                        <a:ext cx="269875" cy="303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78187" name="Rectangle 11"/>
          <p:cNvSpPr>
            <a:spLocks noChangeArrowheads="1"/>
          </p:cNvSpPr>
          <p:nvPr/>
        </p:nvSpPr>
        <p:spPr bwMode="auto">
          <a:xfrm>
            <a:off x="676275" y="4768850"/>
            <a:ext cx="5940425"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20000"/>
              </a:spcBef>
              <a:spcAft>
                <a:spcPct val="45000"/>
              </a:spcAft>
            </a:pPr>
            <a:r>
              <a:rPr lang="en-US">
                <a:solidFill>
                  <a:srgbClr val="FFCC00"/>
                </a:solidFill>
              </a:rPr>
              <a:t>Finish</a:t>
            </a:r>
            <a:r>
              <a:rPr lang="en-US" b="0">
                <a:solidFill>
                  <a:srgbClr val="FFCC00"/>
                </a:solidFill>
              </a:rPr>
              <a:t>: Complete the merge and combine your individual documents into one comprehensive document, or print them out, or send them electronically.</a:t>
            </a:r>
          </a:p>
        </p:txBody>
      </p:sp>
    </p:spTree>
  </p:cSld>
  <p:clrMapOvr>
    <a:masterClrMapping/>
  </p:clrMapOvr>
  <p:transition spd="med">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9" presetClass="entr" presetSubtype="0" fill="hold" nodeType="afterEffect">
                                  <p:stCondLst>
                                    <p:cond delay="0"/>
                                  </p:stCondLst>
                                  <p:childTnLst>
                                    <p:set>
                                      <p:cBhvr>
                                        <p:cTn id="6" dur="1" fill="hold">
                                          <p:stCondLst>
                                            <p:cond delay="0"/>
                                          </p:stCondLst>
                                        </p:cTn>
                                        <p:tgtEl>
                                          <p:spTgt spid="178182"/>
                                        </p:tgtEl>
                                        <p:attrNameLst>
                                          <p:attrName>style.visibility</p:attrName>
                                        </p:attrNameLst>
                                      </p:cBhvr>
                                      <p:to>
                                        <p:strVal val="visible"/>
                                      </p:to>
                                    </p:set>
                                    <p:animEffect transition="in" filter="dissolve">
                                      <p:cBhvr>
                                        <p:cTn id="7" dur="500"/>
                                        <p:tgtEl>
                                          <p:spTgt spid="178182"/>
                                        </p:tgtEl>
                                      </p:cBhvr>
                                    </p:animEffect>
                                  </p:childTnLst>
                                </p:cTn>
                              </p:par>
                            </p:childTnLst>
                          </p:cTn>
                        </p:par>
                        <p:par>
                          <p:cTn id="8" fill="hold" nodeType="afterGroup">
                            <p:stCondLst>
                              <p:cond delay="500"/>
                            </p:stCondLst>
                            <p:childTnLst>
                              <p:par>
                                <p:cTn id="9" presetID="9" presetClass="entr" presetSubtype="0" fill="hold" nodeType="afterEffect">
                                  <p:stCondLst>
                                    <p:cond delay="0"/>
                                  </p:stCondLst>
                                  <p:childTnLst>
                                    <p:set>
                                      <p:cBhvr>
                                        <p:cTn id="10" dur="1" fill="hold">
                                          <p:stCondLst>
                                            <p:cond delay="0"/>
                                          </p:stCondLst>
                                        </p:cTn>
                                        <p:tgtEl>
                                          <p:spTgt spid="178186"/>
                                        </p:tgtEl>
                                        <p:attrNameLst>
                                          <p:attrName>style.visibility</p:attrName>
                                        </p:attrNameLst>
                                      </p:cBhvr>
                                      <p:to>
                                        <p:strVal val="visible"/>
                                      </p:to>
                                    </p:set>
                                    <p:animEffect transition="in" filter="dissolve">
                                      <p:cBhvr>
                                        <p:cTn id="11" dur="500"/>
                                        <p:tgtEl>
                                          <p:spTgt spid="178186"/>
                                        </p:tgtEl>
                                      </p:cBhvr>
                                    </p:animEffect>
                                  </p:childTnLst>
                                </p:cTn>
                              </p:par>
                            </p:childTnLst>
                          </p:cTn>
                        </p:par>
                        <p:par>
                          <p:cTn id="12" fill="hold" nodeType="afterGroup">
                            <p:stCondLst>
                              <p:cond delay="1000"/>
                            </p:stCondLst>
                            <p:childTnLst>
                              <p:par>
                                <p:cTn id="13" presetID="5" presetClass="entr" presetSubtype="10" fill="hold" grpId="0" nodeType="afterEffect">
                                  <p:stCondLst>
                                    <p:cond delay="0"/>
                                  </p:stCondLst>
                                  <p:childTnLst>
                                    <p:set>
                                      <p:cBhvr>
                                        <p:cTn id="14" dur="1" fill="hold">
                                          <p:stCondLst>
                                            <p:cond delay="0"/>
                                          </p:stCondLst>
                                        </p:cTn>
                                        <p:tgtEl>
                                          <p:spTgt spid="178184">
                                            <p:txEl>
                                              <p:pRg st="0" end="0"/>
                                            </p:txEl>
                                          </p:spTgt>
                                        </p:tgtEl>
                                        <p:attrNameLst>
                                          <p:attrName>style.visibility</p:attrName>
                                        </p:attrNameLst>
                                      </p:cBhvr>
                                      <p:to>
                                        <p:strVal val="visible"/>
                                      </p:to>
                                    </p:set>
                                    <p:animEffect transition="in" filter="checkerboard(across)">
                                      <p:cBhvr>
                                        <p:cTn id="15" dur="500"/>
                                        <p:tgtEl>
                                          <p:spTgt spid="178184">
                                            <p:txEl>
                                              <p:pRg st="0" end="0"/>
                                            </p:txEl>
                                          </p:spTgt>
                                        </p:tgtEl>
                                      </p:cBhvr>
                                    </p:animEffect>
                                  </p:childTnLst>
                                </p:cTn>
                              </p:par>
                            </p:childTnLst>
                          </p:cTn>
                        </p:par>
                      </p:childTnLst>
                    </p:cTn>
                  </p:par>
                  <p:par>
                    <p:cTn id="16" fill="hold" nodeType="clickPar">
                      <p:stCondLst>
                        <p:cond delay="indefinite"/>
                      </p:stCondLst>
                      <p:childTnLst>
                        <p:par>
                          <p:cTn id="17" fill="hold" nodeType="withGroup">
                            <p:stCondLst>
                              <p:cond delay="0"/>
                            </p:stCondLst>
                            <p:childTnLst>
                              <p:par>
                                <p:cTn id="18" presetID="5" presetClass="entr" presetSubtype="10" fill="hold" grpId="0" nodeType="clickEffect">
                                  <p:stCondLst>
                                    <p:cond delay="0"/>
                                  </p:stCondLst>
                                  <p:childTnLst>
                                    <p:set>
                                      <p:cBhvr>
                                        <p:cTn id="19" dur="1" fill="hold">
                                          <p:stCondLst>
                                            <p:cond delay="0"/>
                                          </p:stCondLst>
                                        </p:cTn>
                                        <p:tgtEl>
                                          <p:spTgt spid="178187">
                                            <p:txEl>
                                              <p:pRg st="0" end="0"/>
                                            </p:txEl>
                                          </p:spTgt>
                                        </p:tgtEl>
                                        <p:attrNameLst>
                                          <p:attrName>style.visibility</p:attrName>
                                        </p:attrNameLst>
                                      </p:cBhvr>
                                      <p:to>
                                        <p:strVal val="visible"/>
                                      </p:to>
                                    </p:set>
                                    <p:animEffect transition="in" filter="checkerboard(across)">
                                      <p:cBhvr>
                                        <p:cTn id="20" dur="500"/>
                                        <p:tgtEl>
                                          <p:spTgt spid="17818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8184" grpId="0" build="p" autoUpdateAnimBg="0" advAuto="0"/>
      <p:bldP spid="178187" grpId="0" build="p" autoUpdateAnimBg="0"/>
    </p:bld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 name="Footer Placeholder 5"/>
          <p:cNvSpPr>
            <a:spLocks noGrp="1"/>
          </p:cNvSpPr>
          <p:nvPr>
            <p:ph type="ftr" sz="quarter" idx="11"/>
          </p:nvPr>
        </p:nvSpPr>
        <p:spPr/>
        <p:txBody>
          <a:bodyPr/>
          <a:lstStyle/>
          <a:p>
            <a:r>
              <a:rPr lang="en-US"/>
              <a:t>Mail merge II: Use the Ribbon and perform a complex mail merge</a:t>
            </a:r>
          </a:p>
        </p:txBody>
      </p:sp>
      <p:sp>
        <p:nvSpPr>
          <p:cNvPr id="180226" name="Rectangle 2"/>
          <p:cNvSpPr>
            <a:spLocks noGrp="1" noChangeArrowheads="1"/>
          </p:cNvSpPr>
          <p:nvPr>
            <p:ph type="title"/>
          </p:nvPr>
        </p:nvSpPr>
        <p:spPr>
          <a:xfrm>
            <a:off x="211138" y="73025"/>
            <a:ext cx="8027987" cy="614363"/>
          </a:xfrm>
        </p:spPr>
        <p:txBody>
          <a:bodyPr/>
          <a:lstStyle/>
          <a:p>
            <a:r>
              <a:rPr lang="en-US"/>
              <a:t>Step 1: Start the mail merge</a:t>
            </a:r>
          </a:p>
        </p:txBody>
      </p:sp>
      <p:sp>
        <p:nvSpPr>
          <p:cNvPr id="180227" name="Rectangle 3"/>
          <p:cNvSpPr>
            <a:spLocks noChangeArrowheads="1"/>
          </p:cNvSpPr>
          <p:nvPr/>
        </p:nvSpPr>
        <p:spPr bwMode="auto">
          <a:xfrm>
            <a:off x="6119813" y="854075"/>
            <a:ext cx="2744787" cy="2960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spcBef>
                <a:spcPct val="20000"/>
              </a:spcBef>
              <a:spcAft>
                <a:spcPct val="75000"/>
              </a:spcAft>
            </a:pPr>
            <a:r>
              <a:rPr lang="en-US" sz="2000" b="0"/>
              <a:t>You may be familiar with starting the Step by Step Mail Merge Wizard by clicking the </a:t>
            </a:r>
            <a:r>
              <a:rPr lang="en-US" sz="2000"/>
              <a:t>Start Mail Merge</a:t>
            </a:r>
            <a:r>
              <a:rPr lang="en-US" sz="2000" b="0"/>
              <a:t> command. </a:t>
            </a:r>
          </a:p>
        </p:txBody>
      </p:sp>
      <p:sp>
        <p:nvSpPr>
          <p:cNvPr id="180229" name="Rectangle 5"/>
          <p:cNvSpPr>
            <a:spLocks noChangeArrowheads="1"/>
          </p:cNvSpPr>
          <p:nvPr/>
        </p:nvSpPr>
        <p:spPr bwMode="auto">
          <a:xfrm>
            <a:off x="277813" y="3994150"/>
            <a:ext cx="5926137" cy="1738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spcBef>
                <a:spcPct val="20000"/>
              </a:spcBef>
              <a:spcAft>
                <a:spcPct val="75000"/>
              </a:spcAft>
            </a:pPr>
            <a:r>
              <a:rPr lang="en-US" b="0">
                <a:solidFill>
                  <a:srgbClr val="FFCC00"/>
                </a:solidFill>
              </a:rPr>
              <a:t>Using that same command you can also go directly to the type of document you want to use in the mail merge.</a:t>
            </a:r>
          </a:p>
          <a:p>
            <a:pPr>
              <a:spcBef>
                <a:spcPct val="20000"/>
              </a:spcBef>
              <a:spcAft>
                <a:spcPct val="75000"/>
              </a:spcAft>
            </a:pPr>
            <a:r>
              <a:rPr lang="en-US" b="0">
                <a:solidFill>
                  <a:srgbClr val="FFCC00"/>
                </a:solidFill>
              </a:rPr>
              <a:t>To start a mail merge, click the </a:t>
            </a:r>
            <a:r>
              <a:rPr lang="en-US">
                <a:solidFill>
                  <a:srgbClr val="FFCC00"/>
                </a:solidFill>
              </a:rPr>
              <a:t>Mailings</a:t>
            </a:r>
            <a:r>
              <a:rPr lang="en-US" b="0">
                <a:solidFill>
                  <a:srgbClr val="FFCC00"/>
                </a:solidFill>
              </a:rPr>
              <a:t> tab and the </a:t>
            </a:r>
            <a:r>
              <a:rPr lang="en-US">
                <a:solidFill>
                  <a:srgbClr val="FFCC00"/>
                </a:solidFill>
              </a:rPr>
              <a:t>Start Mail Merge command</a:t>
            </a:r>
            <a:r>
              <a:rPr lang="en-US" b="0">
                <a:solidFill>
                  <a:srgbClr val="FFCC00"/>
                </a:solidFill>
              </a:rPr>
              <a:t>. Then choose the type of document you want to use in the mail merge.</a:t>
            </a:r>
          </a:p>
        </p:txBody>
      </p:sp>
      <p:sp>
        <p:nvSpPr>
          <p:cNvPr id="180231" name="Line 7"/>
          <p:cNvSpPr>
            <a:spLocks noChangeShapeType="1"/>
          </p:cNvSpPr>
          <p:nvPr/>
        </p:nvSpPr>
        <p:spPr bwMode="auto">
          <a:xfrm>
            <a:off x="339725" y="3951288"/>
            <a:ext cx="8413750"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pic>
        <p:nvPicPr>
          <p:cNvPr id="180232" name="Picture 8" descr="Start Mail Merge command"/>
          <p:cNvPicPr>
            <a:picLocks noGrp="1" noChangeAspect="1" noChangeArrowheads="1"/>
          </p:cNvPicPr>
          <p:nvPr>
            <p:ph sz="half" idx="1"/>
          </p:nvPr>
        </p:nvPicPr>
        <p:blipFill>
          <a:blip r:embed="rId3">
            <a:extLst>
              <a:ext uri="{28A0092B-C50C-407E-A947-70E740481C1C}">
                <a14:useLocalDpi xmlns:a14="http://schemas.microsoft.com/office/drawing/2010/main" val="0"/>
              </a:ext>
            </a:extLst>
          </a:blip>
          <a:srcRect/>
          <a:stretch>
            <a:fillRect/>
          </a:stretch>
        </p:blipFill>
        <p:spPr>
          <a:xfrm>
            <a:off x="339725" y="933450"/>
            <a:ext cx="5662613" cy="28543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transition spd="med">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1" fill="hold" nodeType="afterEffect">
                                  <p:stCondLst>
                                    <p:cond delay="0"/>
                                  </p:stCondLst>
                                  <p:childTnLst>
                                    <p:set>
                                      <p:cBhvr>
                                        <p:cTn id="6" dur="1" fill="hold">
                                          <p:stCondLst>
                                            <p:cond delay="0"/>
                                          </p:stCondLst>
                                        </p:cTn>
                                        <p:tgtEl>
                                          <p:spTgt spid="180232"/>
                                        </p:tgtEl>
                                        <p:attrNameLst>
                                          <p:attrName>style.visibility</p:attrName>
                                        </p:attrNameLst>
                                      </p:cBhvr>
                                      <p:to>
                                        <p:strVal val="visible"/>
                                      </p:to>
                                    </p:set>
                                    <p:animEffect transition="in" filter="slide(fromTop)">
                                      <p:cBhvr>
                                        <p:cTn id="7" dur="500"/>
                                        <p:tgtEl>
                                          <p:spTgt spid="18023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2" presetClass="entr" presetSubtype="1" fill="hold" grpId="0" nodeType="clickEffect">
                                  <p:stCondLst>
                                    <p:cond delay="0"/>
                                  </p:stCondLst>
                                  <p:childTnLst>
                                    <p:set>
                                      <p:cBhvr>
                                        <p:cTn id="11" dur="1" fill="hold">
                                          <p:stCondLst>
                                            <p:cond delay="0"/>
                                          </p:stCondLst>
                                        </p:cTn>
                                        <p:tgtEl>
                                          <p:spTgt spid="180227">
                                            <p:txEl>
                                              <p:pRg st="0" end="0"/>
                                            </p:txEl>
                                          </p:spTgt>
                                        </p:tgtEl>
                                        <p:attrNameLst>
                                          <p:attrName>style.visibility</p:attrName>
                                        </p:attrNameLst>
                                      </p:cBhvr>
                                      <p:to>
                                        <p:strVal val="visible"/>
                                      </p:to>
                                    </p:set>
                                    <p:animEffect transition="in" filter="slide(fromTop)">
                                      <p:cBhvr>
                                        <p:cTn id="12" dur="500"/>
                                        <p:tgtEl>
                                          <p:spTgt spid="180227">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2" presetClass="entr" presetSubtype="8" fill="hold" grpId="0" nodeType="clickEffect">
                                  <p:stCondLst>
                                    <p:cond delay="0"/>
                                  </p:stCondLst>
                                  <p:childTnLst>
                                    <p:set>
                                      <p:cBhvr>
                                        <p:cTn id="16" dur="1" fill="hold">
                                          <p:stCondLst>
                                            <p:cond delay="0"/>
                                          </p:stCondLst>
                                        </p:cTn>
                                        <p:tgtEl>
                                          <p:spTgt spid="180229">
                                            <p:txEl>
                                              <p:pRg st="0" end="0"/>
                                            </p:txEl>
                                          </p:spTgt>
                                        </p:tgtEl>
                                        <p:attrNameLst>
                                          <p:attrName>style.visibility</p:attrName>
                                        </p:attrNameLst>
                                      </p:cBhvr>
                                      <p:to>
                                        <p:strVal val="visible"/>
                                      </p:to>
                                    </p:set>
                                    <p:animEffect transition="in" filter="slide(fromLeft)">
                                      <p:cBhvr>
                                        <p:cTn id="17" dur="500"/>
                                        <p:tgtEl>
                                          <p:spTgt spid="180229">
                                            <p:txEl>
                                              <p:pRg st="0" end="0"/>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2" presetClass="entr" presetSubtype="8" fill="hold" grpId="0" nodeType="clickEffect">
                                  <p:stCondLst>
                                    <p:cond delay="0"/>
                                  </p:stCondLst>
                                  <p:childTnLst>
                                    <p:set>
                                      <p:cBhvr>
                                        <p:cTn id="21" dur="1" fill="hold">
                                          <p:stCondLst>
                                            <p:cond delay="0"/>
                                          </p:stCondLst>
                                        </p:cTn>
                                        <p:tgtEl>
                                          <p:spTgt spid="180229">
                                            <p:txEl>
                                              <p:pRg st="1" end="1"/>
                                            </p:txEl>
                                          </p:spTgt>
                                        </p:tgtEl>
                                        <p:attrNameLst>
                                          <p:attrName>style.visibility</p:attrName>
                                        </p:attrNameLst>
                                      </p:cBhvr>
                                      <p:to>
                                        <p:strVal val="visible"/>
                                      </p:to>
                                    </p:set>
                                    <p:animEffect transition="in" filter="slide(fromLeft)">
                                      <p:cBhvr>
                                        <p:cTn id="22" dur="500"/>
                                        <p:tgtEl>
                                          <p:spTgt spid="180229">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0227" grpId="0" build="p" autoUpdateAnimBg="0"/>
      <p:bldP spid="180229" grpId="0" build="p" autoUpdateAnimBg="0"/>
    </p:bldLst>
  </p:timing>
</p:sld>
</file>

<file path=ppt/theme/theme1.xml><?xml version="1.0" encoding="utf-8"?>
<a:theme xmlns:a="http://schemas.openxmlformats.org/drawingml/2006/main" name="wdtt12MailMergeII">
  <a:themeElements>
    <a:clrScheme name="1_Default Design 13">
      <a:dk1>
        <a:srgbClr val="7B7A8E"/>
      </a:dk1>
      <a:lt1>
        <a:srgbClr val="FFFFFF"/>
      </a:lt1>
      <a:dk2>
        <a:srgbClr val="9B9AB3"/>
      </a:dk2>
      <a:lt2>
        <a:srgbClr val="FFFFFF"/>
      </a:lt2>
      <a:accent1>
        <a:srgbClr val="807EB0"/>
      </a:accent1>
      <a:accent2>
        <a:srgbClr val="333399"/>
      </a:accent2>
      <a:accent3>
        <a:srgbClr val="CBCAD6"/>
      </a:accent3>
      <a:accent4>
        <a:srgbClr val="DADADA"/>
      </a:accent4>
      <a:accent5>
        <a:srgbClr val="C0C0D4"/>
      </a:accent5>
      <a:accent6>
        <a:srgbClr val="2D2D8A"/>
      </a:accent6>
      <a:hlink>
        <a:srgbClr val="DEE8F9"/>
      </a:hlink>
      <a:folHlink>
        <a:srgbClr val="D1CFFB"/>
      </a:folHlink>
    </a:clrScheme>
    <a:fontScheme name="1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1"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1" i="0" u="none" strike="noStrike" cap="none" normalizeH="0" baseline="0" smtClean="0">
            <a:ln>
              <a:noFill/>
            </a:ln>
            <a:solidFill>
              <a:schemeClr val="tx1"/>
            </a:solidFill>
            <a:effectLst/>
            <a:latin typeface="Arial" charset="0"/>
          </a:defRPr>
        </a:defPPr>
      </a:lstStyle>
    </a:lnDef>
  </a:objectDefaults>
  <a:extraClrSchemeLst>
    <a:extraClrScheme>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1_Default Design 13">
        <a:dk1>
          <a:srgbClr val="7B7A8E"/>
        </a:dk1>
        <a:lt1>
          <a:srgbClr val="FFFFFF"/>
        </a:lt1>
        <a:dk2>
          <a:srgbClr val="9B9AB3"/>
        </a:dk2>
        <a:lt2>
          <a:srgbClr val="FFFFFF"/>
        </a:lt2>
        <a:accent1>
          <a:srgbClr val="807EB0"/>
        </a:accent1>
        <a:accent2>
          <a:srgbClr val="333399"/>
        </a:accent2>
        <a:accent3>
          <a:srgbClr val="CBCAD6"/>
        </a:accent3>
        <a:accent4>
          <a:srgbClr val="DADADA"/>
        </a:accent4>
        <a:accent5>
          <a:srgbClr val="C0C0D4"/>
        </a:accent5>
        <a:accent6>
          <a:srgbClr val="2D2D8A"/>
        </a:accent6>
        <a:hlink>
          <a:srgbClr val="DEE8F9"/>
        </a:hlink>
        <a:folHlink>
          <a:srgbClr val="D1CFFB"/>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LongProperties xmlns="http://schemas.microsoft.com/office/2006/metadata/longProperties"/>
</file>

<file path=customXml/item2.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1C3C064B-580E-4FA0-9652-AC8910402F6C}">
  <ds:schemaRefs>
    <ds:schemaRef ds:uri="http://schemas.microsoft.com/office/2006/metadata/longProperties"/>
  </ds:schemaRefs>
</ds:datastoreItem>
</file>

<file path=customXml/itemProps2.xml><?xml version="1.0" encoding="utf-8"?>
<ds:datastoreItem xmlns:ds="http://schemas.openxmlformats.org/officeDocument/2006/customXml" ds:itemID="{686D9A6E-96A8-4788-92FD-1D992823FB7F}">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20</TotalTime>
  <Words>3817</Words>
  <Application>Microsoft Office PowerPoint</Application>
  <PresentationFormat>On-screen Show (4:3)</PresentationFormat>
  <Paragraphs>249</Paragraphs>
  <Slides>39</Slides>
  <Notes>38</Notes>
  <HiddenSlides>1</HiddenSlides>
  <MMClips>0</MMClips>
  <ScaleCrop>false</ScaleCrop>
  <HeadingPairs>
    <vt:vector size="8" baseType="variant">
      <vt:variant>
        <vt:lpstr>Fonts Used</vt:lpstr>
      </vt:variant>
      <vt:variant>
        <vt:i4>1</vt:i4>
      </vt:variant>
      <vt:variant>
        <vt:lpstr>Theme</vt:lpstr>
      </vt:variant>
      <vt:variant>
        <vt:i4>1</vt:i4>
      </vt:variant>
      <vt:variant>
        <vt:lpstr>Embedded OLE Servers</vt:lpstr>
      </vt:variant>
      <vt:variant>
        <vt:i4>1</vt:i4>
      </vt:variant>
      <vt:variant>
        <vt:lpstr>Slide Titles</vt:lpstr>
      </vt:variant>
      <vt:variant>
        <vt:i4>39</vt:i4>
      </vt:variant>
    </vt:vector>
  </HeadingPairs>
  <TitlesOfParts>
    <vt:vector size="42" baseType="lpstr">
      <vt:lpstr>Arial</vt:lpstr>
      <vt:lpstr>wdtt12MailMergeII</vt:lpstr>
      <vt:lpstr>Visio</vt:lpstr>
      <vt:lpstr>PowerPoint Presentation</vt:lpstr>
      <vt:lpstr>Course contents</vt:lpstr>
      <vt:lpstr>Overview: Beyond merge basics</vt:lpstr>
      <vt:lpstr>Course goals   </vt:lpstr>
      <vt:lpstr>Lesson 1</vt:lpstr>
      <vt:lpstr>Use the Ribbon to perform a mail merge</vt:lpstr>
      <vt:lpstr>Groups and commands on the Mailings tab</vt:lpstr>
      <vt:lpstr>Groups and commands on the Mailings tab</vt:lpstr>
      <vt:lpstr>Step 1: Start the mail merge</vt:lpstr>
      <vt:lpstr>Step 2: Select the recipients</vt:lpstr>
      <vt:lpstr>Step 2: Select the recipients</vt:lpstr>
      <vt:lpstr>Step 3: Insert fields</vt:lpstr>
      <vt:lpstr>Step 4: Preview the merged document</vt:lpstr>
      <vt:lpstr>Step 5: Edit individual documents</vt:lpstr>
      <vt:lpstr>Step 5: Edit individual documents</vt:lpstr>
      <vt:lpstr>Step 6: Print the merged documents</vt:lpstr>
      <vt:lpstr>Step 7: Save the documents</vt:lpstr>
      <vt:lpstr>Step 7: Save the documents</vt:lpstr>
      <vt:lpstr>Suggestions for practice</vt:lpstr>
      <vt:lpstr>Test 1, question 1</vt:lpstr>
      <vt:lpstr>Test 1, question 1: Answer</vt:lpstr>
      <vt:lpstr>Test 1, question 2</vt:lpstr>
      <vt:lpstr>Test 1, question 2: Answer</vt:lpstr>
      <vt:lpstr>Lesson 2</vt:lpstr>
      <vt:lpstr>Perform a more complex mail merge</vt:lpstr>
      <vt:lpstr>Perform a more complex mail merge</vt:lpstr>
      <vt:lpstr>Perform a more complex mail merge</vt:lpstr>
      <vt:lpstr>Tailor your merge with Rules</vt:lpstr>
      <vt:lpstr>Other fields that you can use</vt:lpstr>
      <vt:lpstr>Format your merged text</vt:lpstr>
      <vt:lpstr>Suggestions for practice</vt:lpstr>
      <vt:lpstr>Test 2, question 1</vt:lpstr>
      <vt:lpstr>Test 2, question 1: Answer</vt:lpstr>
      <vt:lpstr>Test 2, question 2</vt:lpstr>
      <vt:lpstr>Test 2, question 2: Answer</vt:lpstr>
      <vt:lpstr>Test 2, question 3</vt:lpstr>
      <vt:lpstr>Test 2, question 3: Answer</vt:lpstr>
      <vt:lpstr>Quick Reference Card</vt:lpstr>
      <vt:lpstr>USING THIS TEMPLATE</vt:lpstr>
    </vt:vector>
  </TitlesOfParts>
  <Company>Alpha Natural Resources, LLC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Bryon Smedley</dc:creator>
  <cp:lastModifiedBy>Bryon Smedley</cp:lastModifiedBy>
  <cp:revision>6</cp:revision>
  <dcterms:created xsi:type="dcterms:W3CDTF">2011-05-16T18:43:46Z</dcterms:created>
  <dcterms:modified xsi:type="dcterms:W3CDTF">2023-03-14T11:37:48Z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TC103735759990</vt:lpwstr>
  </property>
</Properties>
</file>