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174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yon Smedley" userId="51e09a60-f713-47b4-b941-91edde1a8167" providerId="ADAL" clId="{9D37BAC9-8EE9-4655-8337-FFE36E127F90}"/>
    <pc:docChg chg="modMainMaster">
      <pc:chgData name="Bryon Smedley" userId="51e09a60-f713-47b4-b941-91edde1a8167" providerId="ADAL" clId="{9D37BAC9-8EE9-4655-8337-FFE36E127F90}" dt="2024-04-17T17:19:27.691" v="0" actId="14826"/>
      <pc:docMkLst>
        <pc:docMk/>
      </pc:docMkLst>
      <pc:sldMasterChg chg="modSp">
        <pc:chgData name="Bryon Smedley" userId="51e09a60-f713-47b4-b941-91edde1a8167" providerId="ADAL" clId="{9D37BAC9-8EE9-4655-8337-FFE36E127F90}" dt="2024-04-17T17:19:27.691" v="0" actId="14826"/>
        <pc:sldMasterMkLst>
          <pc:docMk/>
          <pc:sldMasterMk cId="3200680164" sldId="2147483660"/>
        </pc:sldMasterMkLst>
        <pc:picChg chg="mod">
          <ac:chgData name="Bryon Smedley" userId="51e09a60-f713-47b4-b941-91edde1a8167" providerId="ADAL" clId="{9D37BAC9-8EE9-4655-8337-FFE36E127F90}" dt="2024-04-17T17:19:27.691" v="0" actId="14826"/>
          <ac:picMkLst>
            <pc:docMk/>
            <pc:sldMasterMk cId="3200680164" sldId="2147483660"/>
            <ac:picMk id="9" creationId="{00000000-0000-0000-0000-000000000000}"/>
          </ac:picMkLst>
        </pc:pic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Production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7831877901919366E-2"/>
          <c:y val="0.15975644557100599"/>
          <c:w val="0.88825178775178215"/>
          <c:h val="0.7422553815659666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Resins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B38-45E2-AC2B-7DC611718E2F}"/>
            </c:ext>
          </c:extLst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Copolyesters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B38-45E2-AC2B-7DC611718E2F}"/>
            </c:ext>
          </c:extLst>
        </c:ser>
        <c:ser>
          <c:idx val="3"/>
          <c:order val="2"/>
          <c:tx>
            <c:strRef>
              <c:f>Sheet1!$D$1</c:f>
              <c:strCache>
                <c:ptCount val="1"/>
                <c:pt idx="0">
                  <c:v>Fibers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A6-4C20-968D-007359A4A2F9}"/>
            </c:ext>
          </c:extLst>
        </c:ser>
        <c:ser>
          <c:idx val="4"/>
          <c:order val="3"/>
          <c:tx>
            <c:strRef>
              <c:f>Sheet1!$E$1</c:f>
              <c:strCache>
                <c:ptCount val="1"/>
                <c:pt idx="0">
                  <c:v>Elastomers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3.8</c:v>
                </c:pt>
                <c:pt idx="1">
                  <c:v>4</c:v>
                </c:pt>
                <c:pt idx="2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A6-4C20-968D-007359A4A2F9}"/>
            </c:ext>
          </c:extLst>
        </c:ser>
        <c:ser>
          <c:idx val="0"/>
          <c:order val="4"/>
          <c:tx>
            <c:strRef>
              <c:f>Sheet1!$F$1</c:f>
              <c:strCache>
                <c:ptCount val="1"/>
                <c:pt idx="0">
                  <c:v>Crystalates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3.8</c:v>
                </c:pt>
                <c:pt idx="1">
                  <c:v>2.7</c:v>
                </c:pt>
                <c:pt idx="2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5A6-4C20-968D-007359A4A2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33037216"/>
        <c:axId val="233037608"/>
      </c:barChart>
      <c:catAx>
        <c:axId val="233037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3037608"/>
        <c:crosses val="autoZero"/>
        <c:auto val="1"/>
        <c:lblAlgn val="ctr"/>
        <c:lblOffset val="100"/>
        <c:noMultiLvlLbl val="0"/>
      </c:catAx>
      <c:valAx>
        <c:axId val="233037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Billions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3037216"/>
        <c:crosses val="autoZero"/>
        <c:crossBetween val="between"/>
        <c:majorUnit val="1"/>
        <c:minorUnit val="0.5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accent1">
          <a:shade val="50000"/>
        </a:schemeClr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2BFE1-B481-4C60-92BD-8BBF19823FA0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2102D-DDE6-4E09-AFCA-1CBB112B3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398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556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838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39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1625600" y="76200"/>
            <a:ext cx="9956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6101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159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391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389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446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4165600" cy="381000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057401"/>
            <a:ext cx="4165600" cy="40687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5384800" y="1524001"/>
            <a:ext cx="6197600" cy="46021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2404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0" y="152400"/>
            <a:ext cx="9956800" cy="838200"/>
          </a:xfrm>
        </p:spPr>
        <p:txBody>
          <a:bodyPr anchor="b">
            <a:normAutofit/>
          </a:bodyPr>
          <a:lstStyle>
            <a:lvl1pPr algn="l">
              <a:defRPr lang="en-US" sz="4400" kern="120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24001"/>
            <a:ext cx="6815667" cy="46021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209801"/>
            <a:ext cx="4011084" cy="39163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60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065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1"/>
            <a:ext cx="12192001" cy="1066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93829" y="76201"/>
            <a:ext cx="8388571" cy="990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01" y="78231"/>
            <a:ext cx="2090570" cy="83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680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384447334"/>
              </p:ext>
            </p:extLst>
          </p:nvPr>
        </p:nvGraphicFramePr>
        <p:xfrm>
          <a:off x="5381625" y="1304924"/>
          <a:ext cx="6638925" cy="5305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Zoom &amp; Presentation Mode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609601" y="1999455"/>
            <a:ext cx="4011084" cy="3916363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649209"/>
              </p:ext>
            </p:extLst>
          </p:nvPr>
        </p:nvGraphicFramePr>
        <p:xfrm>
          <a:off x="426625" y="2816489"/>
          <a:ext cx="4325866" cy="2769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76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69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8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3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5586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r>
                        <a:rPr lang="en-US" baseline="30000" dirty="0"/>
                        <a:t>st</a:t>
                      </a:r>
                      <a:r>
                        <a:rPr lang="en-US" baseline="0" dirty="0"/>
                        <a:t> Quarter Production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5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586">
                <a:tc>
                  <a:txBody>
                    <a:bodyPr/>
                    <a:lstStyle/>
                    <a:p>
                      <a:r>
                        <a:rPr lang="en-US" dirty="0"/>
                        <a:t>Resins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5586">
                <a:tc>
                  <a:txBody>
                    <a:bodyPr/>
                    <a:lstStyle/>
                    <a:p>
                      <a:r>
                        <a:rPr lang="en-US" dirty="0" err="1"/>
                        <a:t>Copolyesters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5586">
                <a:tc>
                  <a:txBody>
                    <a:bodyPr/>
                    <a:lstStyle/>
                    <a:p>
                      <a:r>
                        <a:rPr lang="en-US" dirty="0"/>
                        <a:t>Fibers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5586">
                <a:tc>
                  <a:txBody>
                    <a:bodyPr/>
                    <a:lstStyle/>
                    <a:p>
                      <a:r>
                        <a:rPr lang="en-US" dirty="0"/>
                        <a:t>Elastomers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2855860"/>
                  </a:ext>
                </a:extLst>
              </a:tr>
              <a:tr h="395586">
                <a:tc>
                  <a:txBody>
                    <a:bodyPr/>
                    <a:lstStyle/>
                    <a:p>
                      <a:r>
                        <a:rPr lang="en-US" dirty="0" err="1"/>
                        <a:t>Crystalates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506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00431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32</Words>
  <Application>Microsoft Office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1_Office Theme</vt:lpstr>
      <vt:lpstr>Zoom &amp; Presentation Mode</vt:lpstr>
    </vt:vector>
  </TitlesOfParts>
  <Company>BCTI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Alignment Guides</dc:title>
  <dc:creator>Jeanne Zucker</dc:creator>
  <cp:lastModifiedBy>Bryon Smedley</cp:lastModifiedBy>
  <cp:revision>13</cp:revision>
  <dcterms:created xsi:type="dcterms:W3CDTF">2016-03-31T18:02:18Z</dcterms:created>
  <dcterms:modified xsi:type="dcterms:W3CDTF">2024-04-17T17:19:34Z</dcterms:modified>
</cp:coreProperties>
</file>