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6" r:id="rId2"/>
    <p:sldId id="257" r:id="rId3"/>
    <p:sldId id="258" r:id="rId4"/>
    <p:sldId id="268" r:id="rId5"/>
    <p:sldId id="262" r:id="rId6"/>
    <p:sldId id="271" r:id="rId7"/>
    <p:sldId id="259" r:id="rId8"/>
    <p:sldId id="260" r:id="rId9"/>
    <p:sldId id="261" r:id="rId10"/>
    <p:sldId id="278" r:id="rId11"/>
    <p:sldId id="281" r:id="rId12"/>
    <p:sldId id="279" r:id="rId13"/>
    <p:sldId id="276" r:id="rId14"/>
    <p:sldId id="277" r:id="rId15"/>
    <p:sldId id="280" r:id="rId16"/>
    <p:sldId id="275" r:id="rId17"/>
    <p:sldId id="272" r:id="rId18"/>
    <p:sldId id="273" r:id="rId19"/>
    <p:sldId id="274" r:id="rId20"/>
    <p:sldId id="263" r:id="rId21"/>
    <p:sldId id="282" r:id="rId22"/>
    <p:sldId id="283" r:id="rId23"/>
    <p:sldId id="264" r:id="rId24"/>
    <p:sldId id="270" r:id="rId25"/>
    <p:sldId id="284" r:id="rId26"/>
    <p:sldId id="266" r:id="rId27"/>
    <p:sldId id="267" r:id="rId28"/>
    <p:sldId id="26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867" autoAdjust="0"/>
  </p:normalViewPr>
  <p:slideViewPr>
    <p:cSldViewPr>
      <p:cViewPr varScale="1">
        <p:scale>
          <a:sx n="107" d="100"/>
          <a:sy n="107" d="100"/>
        </p:scale>
        <p:origin x="3758" y="72"/>
      </p:cViewPr>
      <p:guideLst>
        <p:guide orient="horz" pos="2160"/>
        <p:guide pos="2880"/>
      </p:guideLst>
    </p:cSldViewPr>
  </p:slid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yon Smedley" userId="51e09a60-f713-47b4-b941-91edde1a8167" providerId="ADAL" clId="{B76B2721-82EB-4493-815B-91CAED19D00D}"/>
    <pc:docChg chg="modSld">
      <pc:chgData name="Bryon Smedley" userId="51e09a60-f713-47b4-b941-91edde1a8167" providerId="ADAL" clId="{B76B2721-82EB-4493-815B-91CAED19D00D}" dt="2024-04-17T15:39:39.742" v="8" actId="1076"/>
      <pc:docMkLst>
        <pc:docMk/>
      </pc:docMkLst>
      <pc:sldChg chg="modSp">
        <pc:chgData name="Bryon Smedley" userId="51e09a60-f713-47b4-b941-91edde1a8167" providerId="ADAL" clId="{B76B2721-82EB-4493-815B-91CAED19D00D}" dt="2024-04-17T15:39:39.742" v="8" actId="1076"/>
        <pc:sldMkLst>
          <pc:docMk/>
          <pc:sldMk cId="4284170973" sldId="276"/>
        </pc:sldMkLst>
        <pc:picChg chg="mod">
          <ac:chgData name="Bryon Smedley" userId="51e09a60-f713-47b4-b941-91edde1a8167" providerId="ADAL" clId="{B76B2721-82EB-4493-815B-91CAED19D00D}" dt="2024-04-17T15:39:39.742" v="8" actId="1076"/>
          <ac:picMkLst>
            <pc:docMk/>
            <pc:sldMk cId="4284170973" sldId="276"/>
            <ac:picMk id="512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AEDC19-CCA6-4AB5-906C-38BB5969AC96}" type="datetimeFigureOut">
              <a:rPr lang="en-US" smtClean="0"/>
              <a:t>4/17/2024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13C8F9-C095-4533-B9DF-1A2B6D2D108D}" type="slidenum">
              <a:rPr lang="en-US" smtClean="0"/>
              <a:t>‹#›</a:t>
            </a:fld>
            <a:endParaRPr lang="en-US"/>
          </a:p>
        </p:txBody>
      </p:sp>
    </p:spTree>
    <p:extLst>
      <p:ext uri="{BB962C8B-B14F-4D97-AF65-F5344CB8AC3E}">
        <p14:creationId xmlns:p14="http://schemas.microsoft.com/office/powerpoint/2010/main" val="1247806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wisegeek.com/what-is-bingo.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en.wikipedia.org/wiki/Deep_focus" TargetMode="External"/><Relationship Id="rId13" Type="http://schemas.openxmlformats.org/officeDocument/2006/relationships/hyperlink" Target="http://en.wikipedia.org/wiki/Circle_of_confusion" TargetMode="External"/><Relationship Id="rId3" Type="http://schemas.openxmlformats.org/officeDocument/2006/relationships/hyperlink" Target="http://en.wikipedia.org/wiki/Optics" TargetMode="External"/><Relationship Id="rId7" Type="http://schemas.openxmlformats.org/officeDocument/2006/relationships/hyperlink" Target="http://en.wikipedia.org/wiki/Cinematography" TargetMode="External"/><Relationship Id="rId12" Type="http://schemas.openxmlformats.org/officeDocument/2006/relationships/hyperlink" Target="http://en.wikipedia.org/wiki/Image_sensor_format"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en.wikipedia.org/wiki/Lens_(optics)" TargetMode="External"/><Relationship Id="rId11" Type="http://schemas.openxmlformats.org/officeDocument/2006/relationships/hyperlink" Target="http://en.wikipedia.org/wiki/F-number" TargetMode="External"/><Relationship Id="rId5" Type="http://schemas.openxmlformats.org/officeDocument/2006/relationships/hyperlink" Target="http://en.wikipedia.org/wiki/Photography" TargetMode="External"/><Relationship Id="rId10" Type="http://schemas.openxmlformats.org/officeDocument/2006/relationships/hyperlink" Target="http://en.wikipedia.org/wiki/Focal_length" TargetMode="External"/><Relationship Id="rId4" Type="http://schemas.openxmlformats.org/officeDocument/2006/relationships/hyperlink" Target="http://en.wikipedia.org/wiki/Film" TargetMode="External"/><Relationship Id="rId9" Type="http://schemas.openxmlformats.org/officeDocument/2006/relationships/hyperlink" Target="http://en.wikipedia.org/wiki/Shallow_focus" TargetMode="External"/><Relationship Id="rId14" Type="http://schemas.openxmlformats.org/officeDocument/2006/relationships/hyperlink" Target="http://en.wikipedia.org/wiki/Magnification"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en.wikipedia.org/wiki/Digital_SLR"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en.wikipedia.org/wiki/Hyperfocal_distance"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8" Type="http://schemas.openxmlformats.org/officeDocument/2006/relationships/hyperlink" Target="http://en.wikipedia.org/wiki/Rayleigh_scattering" TargetMode="External"/><Relationship Id="rId3" Type="http://schemas.openxmlformats.org/officeDocument/2006/relationships/hyperlink" Target="http://en.wikipedia.org/wiki/Temperature" TargetMode="External"/><Relationship Id="rId7" Type="http://schemas.openxmlformats.org/officeDocument/2006/relationships/hyperlink" Target="http://en.wikipedia.org/wiki/Scattering"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en.wikipedia.org/wiki/Kelvin" TargetMode="External"/><Relationship Id="rId5" Type="http://schemas.openxmlformats.org/officeDocument/2006/relationships/hyperlink" Target="http://en.wikipedia.org/wiki/Hue" TargetMode="External"/><Relationship Id="rId4" Type="http://schemas.openxmlformats.org/officeDocument/2006/relationships/hyperlink" Target="http://en.wikipedia.org/wiki/Black_bod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cambridgeincolour.com/tutorials/bit-depth.htm"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8" Type="http://schemas.openxmlformats.org/officeDocument/2006/relationships/hyperlink" Target="http://en.wikipedia.org/wiki/Flash_(photography)" TargetMode="External"/><Relationship Id="rId3" Type="http://schemas.openxmlformats.org/officeDocument/2006/relationships/hyperlink" Target="http://en.wikipedia.org/wiki/Photography" TargetMode="External"/><Relationship Id="rId7" Type="http://schemas.openxmlformats.org/officeDocument/2006/relationships/hyperlink" Target="http://en.wikipedia.org/wiki/Exposure_(photography)"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en.wikipedia.org/wiki/Shutter_speed" TargetMode="External"/><Relationship Id="rId5" Type="http://schemas.openxmlformats.org/officeDocument/2006/relationships/hyperlink" Target="http://en.wikipedia.org/wiki/Aperture" TargetMode="External"/><Relationship Id="rId10" Type="http://schemas.openxmlformats.org/officeDocument/2006/relationships/hyperlink" Target="http://en.wikipedia.org/wiki/Exposure_compensation" TargetMode="External"/><Relationship Id="rId4" Type="http://schemas.openxmlformats.org/officeDocument/2006/relationships/hyperlink" Target="http://en.wikipedia.org/wiki/Backlighting_(lighting_design)" TargetMode="External"/><Relationship Id="rId9" Type="http://schemas.openxmlformats.org/officeDocument/2006/relationships/hyperlink" Target="http://en.wikipedia.org/wiki/Point_and_shoot_camera"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8" Type="http://schemas.openxmlformats.org/officeDocument/2006/relationships/hyperlink" Target="http://en.wikipedia.org/wiki/Shutter_speed" TargetMode="External"/><Relationship Id="rId13" Type="http://schemas.openxmlformats.org/officeDocument/2006/relationships/hyperlink" Target="http://en.wikipedia.org/wiki/Motion_blur" TargetMode="External"/><Relationship Id="rId3" Type="http://schemas.openxmlformats.org/officeDocument/2006/relationships/hyperlink" Target="http://en.wikipedia.org/wiki/Image-stabilized_binoculars" TargetMode="External"/><Relationship Id="rId7" Type="http://schemas.openxmlformats.org/officeDocument/2006/relationships/hyperlink" Target="http://en.wikipedia.org/wiki/Still_camera" TargetMode="External"/><Relationship Id="rId12" Type="http://schemas.openxmlformats.org/officeDocument/2006/relationships/hyperlink" Target="http://en.wikipedia.org/wiki/Crop_factor" TargetMode="External"/><Relationship Id="rId2" Type="http://schemas.openxmlformats.org/officeDocument/2006/relationships/slide" Target="../slides/slide27.xml"/><Relationship Id="rId16" Type="http://schemas.openxmlformats.org/officeDocument/2006/relationships/hyperlink" Target="#cite_note-1"/><Relationship Id="rId1" Type="http://schemas.openxmlformats.org/officeDocument/2006/relationships/notesMaster" Target="../notesMasters/notesMaster1.xml"/><Relationship Id="rId6" Type="http://schemas.openxmlformats.org/officeDocument/2006/relationships/hyperlink" Target="http://en.wikipedia.org/wiki/Telescope" TargetMode="External"/><Relationship Id="rId11" Type="http://schemas.openxmlformats.org/officeDocument/2006/relationships/hyperlink" Target="http://en.wikipedia.org/wiki/Multiplicative_inverse" TargetMode="External"/><Relationship Id="rId5" Type="http://schemas.openxmlformats.org/officeDocument/2006/relationships/hyperlink" Target="http://en.wikipedia.org/wiki/Video_camera" TargetMode="External"/><Relationship Id="rId15" Type="http://schemas.openxmlformats.org/officeDocument/2006/relationships/hyperlink" Target="#Optical_image_stabilization"/><Relationship Id="rId10" Type="http://schemas.openxmlformats.org/officeDocument/2006/relationships/hyperlink" Target="http://en.wikipedia.org/wiki/Rule_of_thumb" TargetMode="External"/><Relationship Id="rId4" Type="http://schemas.openxmlformats.org/officeDocument/2006/relationships/hyperlink" Target="http://en.wikipedia.org/wiki/Digital_camera" TargetMode="External"/><Relationship Id="rId9" Type="http://schemas.openxmlformats.org/officeDocument/2006/relationships/hyperlink" Target="http://en.wikipedia.org/wiki/Telephoto_lens" TargetMode="External"/><Relationship Id="rId14" Type="http://schemas.openxmlformats.org/officeDocument/2006/relationships/hyperlink" Target="http://en.wikipedia.org/wiki/Panning_(camera)" TargetMode="External"/></Relationships>
</file>

<file path=ppt/notesSlides/_rels/notesSlide28.xml.rels><?xml version="1.0" encoding="UTF-8" standalone="yes"?>
<Relationships xmlns="http://schemas.openxmlformats.org/package/2006/relationships"><Relationship Id="rId8" Type="http://schemas.openxmlformats.org/officeDocument/2006/relationships/hyperlink" Target="http://en.wikipedia.org/wiki/Shutter_(photography)" TargetMode="External"/><Relationship Id="rId13" Type="http://schemas.openxmlformats.org/officeDocument/2006/relationships/hyperlink" Target="http://en.wikipedia.org/wiki/Rangefinder_camera" TargetMode="External"/><Relationship Id="rId3" Type="http://schemas.openxmlformats.org/officeDocument/2006/relationships/hyperlink" Target="http://en.wikipedia.org/wiki/Single-lens_reflex_camera" TargetMode="External"/><Relationship Id="rId7" Type="http://schemas.openxmlformats.org/officeDocument/2006/relationships/hyperlink" Target="http://en.wikipedia.org/wiki/Camera" TargetMode="External"/><Relationship Id="rId12" Type="http://schemas.openxmlformats.org/officeDocument/2006/relationships/hyperlink" Target="http://en.wikipedia.org/wiki/Tripod_(photography)"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en.wikipedia.org/wiki/Exposure_(photography)" TargetMode="External"/><Relationship Id="rId11" Type="http://schemas.openxmlformats.org/officeDocument/2006/relationships/hyperlink" Target="http://en.wikipedia.org/wiki/Viewfinder" TargetMode="External"/><Relationship Id="rId5" Type="http://schemas.openxmlformats.org/officeDocument/2006/relationships/hyperlink" Target="http://en.wikipedia.org/wiki/Motion_blur" TargetMode="External"/><Relationship Id="rId10" Type="http://schemas.openxmlformats.org/officeDocument/2006/relationships/hyperlink" Target="http://en.wikipedia.org/wiki/Self_timer" TargetMode="External"/><Relationship Id="rId4" Type="http://schemas.openxmlformats.org/officeDocument/2006/relationships/hyperlink" Target="http://en.wikipedia.org/wiki/Oscillation" TargetMode="External"/><Relationship Id="rId9" Type="http://schemas.openxmlformats.org/officeDocument/2006/relationships/hyperlink" Target="http://en.wikipedia.org/wiki/Vibration" TargetMode="External"/><Relationship Id="rId14" Type="http://schemas.openxmlformats.org/officeDocument/2006/relationships/hyperlink" Target="http://en.wikipedia.org/wiki/Ang%C3%A9nieux_retrofocu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Parallax"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en.wikipedia.org/wiki/Depth_of_field#Zone_focusing" TargetMode="External"/><Relationship Id="rId5" Type="http://schemas.openxmlformats.org/officeDocument/2006/relationships/hyperlink" Target="http://en.wikipedia.org/wiki/Depth_of_field" TargetMode="External"/><Relationship Id="rId4" Type="http://schemas.openxmlformats.org/officeDocument/2006/relationships/hyperlink" Target="http://en.wikipedia.org/wiki/Macro_photography"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en.wikipedia.org/wiki/Image_noise" TargetMode="External"/><Relationship Id="rId3" Type="http://schemas.openxmlformats.org/officeDocument/2006/relationships/hyperlink" Target="http://en.wikipedia.org/wiki/Photographic_film" TargetMode="External"/><Relationship Id="rId7" Type="http://schemas.openxmlformats.org/officeDocument/2006/relationships/hyperlink" Target="http://en.wikipedia.org/wiki/Film_grain"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en.wikipedia.org/wiki/Exposure_(photography)" TargetMode="External"/><Relationship Id="rId5" Type="http://schemas.openxmlformats.org/officeDocument/2006/relationships/hyperlink" Target="http://en.wikipedia.org/wiki/Sensitometry" TargetMode="External"/><Relationship Id="rId4" Type="http://schemas.openxmlformats.org/officeDocument/2006/relationships/hyperlink" Target="http://en.wikipedia.org/wiki/Light"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n.wikipedia.org/wiki/Aperture"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en.wikipedia.org/wiki/Exposure_value" TargetMode="External"/><Relationship Id="rId4" Type="http://schemas.openxmlformats.org/officeDocument/2006/relationships/hyperlink" Target="http://en.wikipedia.org/wiki/F-number"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wisegeek.com/what-is-shutter-speed.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1</a:t>
            </a:fld>
            <a:endParaRPr lang="en-US"/>
          </a:p>
        </p:txBody>
      </p:sp>
    </p:spTree>
    <p:extLst>
      <p:ext uri="{BB962C8B-B14F-4D97-AF65-F5344CB8AC3E}">
        <p14:creationId xmlns:p14="http://schemas.microsoft.com/office/powerpoint/2010/main" val="24392746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Depth of field is how much background is visible behind the main object in the photo. For instance, if a photographer wants to show a single flower in a field, he will use a wide f-stop and a faster shutter speed. This will blur the background, bringing the flower into sharp focus. If, however, the photographer is taking a shot of friends in front of a mountain vista, she will use a narrower f-stop and a slower shutter speed. This enables the photographer to capture her friends in the foreground, as well as the mountains behind them, with all in sharp focus.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The f-stop works in conjunction with shutter speed in measuring how much light enters the lens. Shutter speed measures the exposure time for the photograph. Shutter speed is expressed in hundredths of a second. A 200 shutter speed, for example, is two-hundredths of a second. This is why a narrow f-stop and slower speed, or a wide f-stop and faster shutter speed allow approximately the same amount of light into the lens — only the depth of field differs.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Since many photographers take their photos on sunny days, the old rule of "sunny 16" is worth remembering. If the camera has manual settings, set it for f/16, with a shutter speed corresponding to the film speed. In these days of digital cameras, set the shutter speed and ISO for the same speed. </a:t>
            </a:r>
            <a:r>
              <a:rPr lang="en-US" dirty="0">
                <a:effectLst/>
                <a:hlinkClick r:id="rId3"/>
              </a:rPr>
              <a:t>Bingo</a:t>
            </a:r>
            <a:r>
              <a:rPr lang="en-US" dirty="0">
                <a:effectLst/>
              </a:rPr>
              <a:t>: perfectly exposed photos every time. </a:t>
            </a:r>
          </a:p>
        </p:txBody>
      </p:sp>
      <p:sp>
        <p:nvSpPr>
          <p:cNvPr id="4" name="Slide Number Placeholder 3"/>
          <p:cNvSpPr>
            <a:spLocks noGrp="1"/>
          </p:cNvSpPr>
          <p:nvPr>
            <p:ph type="sldNum" sz="quarter" idx="10"/>
          </p:nvPr>
        </p:nvSpPr>
        <p:spPr/>
        <p:txBody>
          <a:bodyPr/>
          <a:lstStyle/>
          <a:p>
            <a:fld id="{2B13C8F9-C095-4533-B9DF-1A2B6D2D108D}" type="slidenum">
              <a:rPr lang="en-US" smtClean="0"/>
              <a:t>10</a:t>
            </a:fld>
            <a:endParaRPr lang="en-US"/>
          </a:p>
        </p:txBody>
      </p:sp>
    </p:spTree>
    <p:extLst>
      <p:ext uri="{BB962C8B-B14F-4D97-AF65-F5344CB8AC3E}">
        <p14:creationId xmlns:p14="http://schemas.microsoft.com/office/powerpoint/2010/main" val="1257114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3C8F9-C095-4533-B9DF-1A2B6D2D108D}" type="slidenum">
              <a:rPr lang="en-US" smtClean="0"/>
              <a:t>11</a:t>
            </a:fld>
            <a:endParaRPr lang="en-US"/>
          </a:p>
        </p:txBody>
      </p:sp>
    </p:spTree>
    <p:extLst>
      <p:ext uri="{BB962C8B-B14F-4D97-AF65-F5344CB8AC3E}">
        <p14:creationId xmlns:p14="http://schemas.microsoft.com/office/powerpoint/2010/main" val="1257114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12</a:t>
            </a:fld>
            <a:endParaRPr lang="en-US"/>
          </a:p>
        </p:txBody>
      </p:sp>
    </p:spTree>
    <p:extLst>
      <p:ext uri="{BB962C8B-B14F-4D97-AF65-F5344CB8AC3E}">
        <p14:creationId xmlns:p14="http://schemas.microsoft.com/office/powerpoint/2010/main" val="2286942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t>
            </a:r>
            <a:r>
              <a:rPr lang="en-US" dirty="0">
                <a:hlinkClick r:id="rId3" action="ppaction://hlinkfile"/>
              </a:rPr>
              <a:t>optics</a:t>
            </a:r>
            <a:r>
              <a:rPr lang="en-US" dirty="0"/>
              <a:t>, particularly as it relates to </a:t>
            </a:r>
            <a:r>
              <a:rPr lang="en-US" dirty="0">
                <a:hlinkClick r:id="rId4" action="ppaction://hlinkfile"/>
              </a:rPr>
              <a:t>film</a:t>
            </a:r>
            <a:r>
              <a:rPr lang="en-US" dirty="0"/>
              <a:t> and </a:t>
            </a:r>
            <a:r>
              <a:rPr lang="en-US" dirty="0">
                <a:hlinkClick r:id="rId5" action="ppaction://hlinkfile"/>
              </a:rPr>
              <a:t>photography</a:t>
            </a:r>
            <a:r>
              <a:rPr lang="en-US" dirty="0"/>
              <a:t>, </a:t>
            </a:r>
            <a:r>
              <a:rPr lang="en-US" b="1" dirty="0"/>
              <a:t>depth of field</a:t>
            </a:r>
            <a:r>
              <a:rPr lang="en-US" dirty="0"/>
              <a:t> (DOF) is the distance between the nearest and farthest objects in a scene that appear acceptably sharp in an image. Although a </a:t>
            </a:r>
            <a:r>
              <a:rPr lang="en-US" dirty="0">
                <a:hlinkClick r:id="rId6" action="ppaction://hlinkfile" tooltip="Lens (optics)"/>
              </a:rPr>
              <a:t>lens</a:t>
            </a:r>
            <a:r>
              <a:rPr lang="en-US" dirty="0"/>
              <a:t> can precisely focus at only one distance at a time, the decrease in sharpness is gradual on each side of the focused distance, so that within the DOF, the </a:t>
            </a:r>
            <a:r>
              <a:rPr lang="en-US" dirty="0" err="1"/>
              <a:t>unsharpness</a:t>
            </a:r>
            <a:r>
              <a:rPr lang="en-US" dirty="0"/>
              <a:t> is imperceptible under normal viewing conditions.</a:t>
            </a:r>
          </a:p>
          <a:p>
            <a:endParaRPr lang="en-US" dirty="0"/>
          </a:p>
          <a:p>
            <a:r>
              <a:rPr lang="en-US" dirty="0"/>
              <a:t>In some cases, it may be desirable to have the entire image sharp, and a large DOF is appropriate. In other cases, a small DOF may be more effective, emphasizing the subject while de-emphasizing the foreground and background. In </a:t>
            </a:r>
            <a:r>
              <a:rPr lang="en-US" dirty="0">
                <a:hlinkClick r:id="rId7" action="ppaction://hlinkfile"/>
              </a:rPr>
              <a:t>cinematography</a:t>
            </a:r>
            <a:r>
              <a:rPr lang="en-US" dirty="0"/>
              <a:t>, a large DOF is often called </a:t>
            </a:r>
            <a:r>
              <a:rPr lang="en-US" dirty="0">
                <a:hlinkClick r:id="rId8" action="ppaction://hlinkfile"/>
              </a:rPr>
              <a:t>deep focus</a:t>
            </a:r>
            <a:r>
              <a:rPr lang="en-US" dirty="0"/>
              <a:t>, and a small DOF is often called </a:t>
            </a:r>
            <a:r>
              <a:rPr lang="en-US" dirty="0">
                <a:hlinkClick r:id="rId9" action="ppaction://hlinkfile"/>
              </a:rPr>
              <a:t>shallow focus</a:t>
            </a:r>
            <a:r>
              <a:rPr lang="en-US" dirty="0"/>
              <a:t>.</a:t>
            </a:r>
          </a:p>
          <a:p>
            <a:endParaRPr lang="en-US" dirty="0"/>
          </a:p>
          <a:p>
            <a:r>
              <a:rPr lang="en-US" dirty="0"/>
              <a:t>The DOF is determined by the camera-to-subject distance, the lens </a:t>
            </a:r>
            <a:r>
              <a:rPr lang="en-US" dirty="0">
                <a:hlinkClick r:id="rId10" action="ppaction://hlinkfile"/>
              </a:rPr>
              <a:t>focal length</a:t>
            </a:r>
            <a:r>
              <a:rPr lang="en-US" dirty="0"/>
              <a:t>, the lens </a:t>
            </a:r>
            <a:r>
              <a:rPr lang="en-US" i="1" dirty="0">
                <a:hlinkClick r:id="rId11" action="ppaction://hlinkfile" tooltip="F-number"/>
              </a:rPr>
              <a:t>f</a:t>
            </a:r>
            <a:r>
              <a:rPr lang="en-US" dirty="0">
                <a:hlinkClick r:id="rId11" action="ppaction://hlinkfile" tooltip="F-number"/>
              </a:rPr>
              <a:t>-number</a:t>
            </a:r>
            <a:r>
              <a:rPr lang="en-US" dirty="0"/>
              <a:t>, and the </a:t>
            </a:r>
            <a:r>
              <a:rPr lang="en-US" dirty="0">
                <a:hlinkClick r:id="rId12" action="ppaction://hlinkfile" tooltip="Image sensor format"/>
              </a:rPr>
              <a:t>format size</a:t>
            </a:r>
            <a:r>
              <a:rPr lang="en-US" dirty="0"/>
              <a:t> or </a:t>
            </a:r>
            <a:r>
              <a:rPr lang="en-US" dirty="0">
                <a:hlinkClick r:id="rId13" action="ppaction://hlinkfile"/>
              </a:rPr>
              <a:t>circle of confusion</a:t>
            </a:r>
            <a:r>
              <a:rPr lang="en-US" dirty="0"/>
              <a:t> criterion.</a:t>
            </a:r>
          </a:p>
          <a:p>
            <a:endParaRPr lang="en-US" dirty="0"/>
          </a:p>
          <a:p>
            <a:r>
              <a:rPr lang="en-US" dirty="0"/>
              <a:t>For a given format size, at moderate subject distances, DOF is approximately determined by the subject </a:t>
            </a:r>
            <a:r>
              <a:rPr lang="en-US" dirty="0">
                <a:hlinkClick r:id="rId14" action="ppaction://hlinkfile"/>
              </a:rPr>
              <a:t>magnification</a:t>
            </a:r>
            <a:r>
              <a:rPr lang="en-US" dirty="0"/>
              <a:t> and the lens </a:t>
            </a:r>
            <a:r>
              <a:rPr lang="en-US" i="1" dirty="0"/>
              <a:t>f</a:t>
            </a:r>
            <a:r>
              <a:rPr lang="en-US" dirty="0"/>
              <a:t>-number. For a given </a:t>
            </a:r>
            <a:r>
              <a:rPr lang="en-US" i="1" dirty="0"/>
              <a:t>f</a:t>
            </a:r>
            <a:r>
              <a:rPr lang="en-US" dirty="0"/>
              <a:t>-number, increasing the magnification, either by moving closer to the subject or using a lens of greater focal length, decreases the DOF; decreasing magnification increases DOF. For a given subject magnification, increasing the </a:t>
            </a:r>
            <a:r>
              <a:rPr lang="en-US" i="1" dirty="0"/>
              <a:t>f</a:t>
            </a:r>
            <a:r>
              <a:rPr lang="en-US" dirty="0"/>
              <a:t>-number (decreasing the aperture diameter) increases the DOF; decreasing </a:t>
            </a:r>
            <a:r>
              <a:rPr lang="en-US" i="1" dirty="0"/>
              <a:t>f</a:t>
            </a:r>
            <a:r>
              <a:rPr lang="en-US" dirty="0"/>
              <a:t>-number decreases DOF.</a:t>
            </a:r>
          </a:p>
        </p:txBody>
      </p:sp>
      <p:sp>
        <p:nvSpPr>
          <p:cNvPr id="4" name="Slide Number Placeholder 3"/>
          <p:cNvSpPr>
            <a:spLocks noGrp="1"/>
          </p:cNvSpPr>
          <p:nvPr>
            <p:ph type="sldNum" sz="quarter" idx="10"/>
          </p:nvPr>
        </p:nvSpPr>
        <p:spPr/>
        <p:txBody>
          <a:bodyPr/>
          <a:lstStyle/>
          <a:p>
            <a:fld id="{2B13C8F9-C095-4533-B9DF-1A2B6D2D108D}" type="slidenum">
              <a:rPr lang="en-US" smtClean="0"/>
              <a:t>13</a:t>
            </a:fld>
            <a:endParaRPr lang="en-US"/>
          </a:p>
        </p:txBody>
      </p:sp>
    </p:spTree>
    <p:extLst>
      <p:ext uri="{BB962C8B-B14F-4D97-AF65-F5344CB8AC3E}">
        <p14:creationId xmlns:p14="http://schemas.microsoft.com/office/powerpoint/2010/main" val="1196219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“same picture” is taken in two different format sizes from the same distance at the same </a:t>
            </a:r>
            <a:r>
              <a:rPr lang="en-US" i="1" dirty="0"/>
              <a:t>f</a:t>
            </a:r>
            <a:r>
              <a:rPr lang="en-US" dirty="0"/>
              <a:t>-number with lenses that give the same angle of view, and the final images (e.g., in prints, or on a projection screen or electronic display) are the same size, the smaller format has greater DOF.</a:t>
            </a:r>
          </a:p>
          <a:p>
            <a:endParaRPr lang="en-US" dirty="0"/>
          </a:p>
          <a:p>
            <a:r>
              <a:rPr lang="en-US" dirty="0"/>
              <a:t>Many small-format </a:t>
            </a:r>
            <a:r>
              <a:rPr lang="en-US" dirty="0">
                <a:hlinkClick r:id="rId3" action="ppaction://hlinkfile" tooltip="Digital SLR"/>
              </a:rPr>
              <a:t>digital SLR</a:t>
            </a:r>
            <a:r>
              <a:rPr lang="en-US" dirty="0"/>
              <a:t> camera systems allow using many of the same lenses on both full-frame and “cropped format” cameras. If the subject distance is adjusted to provide the </a:t>
            </a:r>
            <a:r>
              <a:rPr lang="en-US" i="1" dirty="0"/>
              <a:t>same field of view</a:t>
            </a:r>
            <a:r>
              <a:rPr lang="en-US" dirty="0"/>
              <a:t> at the subject, at the same </a:t>
            </a:r>
            <a:r>
              <a:rPr lang="en-US" i="1" dirty="0"/>
              <a:t>f</a:t>
            </a:r>
            <a:r>
              <a:rPr lang="en-US" dirty="0"/>
              <a:t>-number and final-image size, the smaller format has </a:t>
            </a:r>
            <a:r>
              <a:rPr lang="en-US" i="1" dirty="0"/>
              <a:t>greater</a:t>
            </a:r>
            <a:r>
              <a:rPr lang="en-US" dirty="0"/>
              <a:t> DOF, as with the “same picture” comparison above. If pictures are taken from the </a:t>
            </a:r>
            <a:r>
              <a:rPr lang="en-US" i="1" dirty="0"/>
              <a:t>same distance</a:t>
            </a:r>
            <a:r>
              <a:rPr lang="en-US" dirty="0"/>
              <a:t> using the same </a:t>
            </a:r>
            <a:r>
              <a:rPr lang="en-US" i="1" dirty="0"/>
              <a:t>f</a:t>
            </a:r>
            <a:r>
              <a:rPr lang="en-US" dirty="0"/>
              <a:t>-number, and the final images are the same size, the smaller format has </a:t>
            </a:r>
            <a:r>
              <a:rPr lang="en-US" i="1" dirty="0"/>
              <a:t>less</a:t>
            </a:r>
            <a:r>
              <a:rPr lang="en-US" dirty="0"/>
              <a:t> DOF. If pictures taken from the same subject distance are given the </a:t>
            </a:r>
            <a:r>
              <a:rPr lang="en-US" i="1" dirty="0"/>
              <a:t>same enlargement</a:t>
            </a:r>
            <a:r>
              <a:rPr lang="en-US" dirty="0"/>
              <a:t>, both final images will have the </a:t>
            </a:r>
            <a:r>
              <a:rPr lang="en-US" i="1" dirty="0"/>
              <a:t>same</a:t>
            </a:r>
            <a:r>
              <a:rPr lang="en-US" dirty="0"/>
              <a:t> DOF. The final images will, of course, have different sizes.</a:t>
            </a:r>
          </a:p>
          <a:p>
            <a:endParaRPr lang="en-US" dirty="0"/>
          </a:p>
          <a:p>
            <a:r>
              <a:rPr lang="en-US" dirty="0"/>
              <a:t>Cropping an image and enlarging to the same size final image as an </a:t>
            </a:r>
            <a:r>
              <a:rPr lang="en-US" dirty="0" err="1"/>
              <a:t>uncropped</a:t>
            </a:r>
            <a:r>
              <a:rPr lang="en-US" dirty="0"/>
              <a:t> image taken under the same conditions is equivalent to using a smaller format under the same conditions, so the cropped image has less DOF.</a:t>
            </a:r>
          </a:p>
          <a:p>
            <a:endParaRPr lang="en-US" dirty="0"/>
          </a:p>
          <a:p>
            <a:r>
              <a:rPr lang="en-US" dirty="0"/>
              <a:t>When focus is set to the </a:t>
            </a:r>
            <a:r>
              <a:rPr lang="en-US" dirty="0" err="1">
                <a:hlinkClick r:id="rId4" action="ppaction://hlinkfile"/>
              </a:rPr>
              <a:t>hyperfocal</a:t>
            </a:r>
            <a:r>
              <a:rPr lang="en-US" dirty="0">
                <a:hlinkClick r:id="rId4" action="ppaction://hlinkfile"/>
              </a:rPr>
              <a:t> distance</a:t>
            </a:r>
            <a:r>
              <a:rPr lang="en-US" dirty="0"/>
              <a:t>, the DOF extends from half the </a:t>
            </a:r>
            <a:r>
              <a:rPr lang="en-US" dirty="0" err="1"/>
              <a:t>hyperfocal</a:t>
            </a:r>
            <a:r>
              <a:rPr lang="en-US" dirty="0"/>
              <a:t> distance to infinity, and the DOF is the largest possible for a given </a:t>
            </a:r>
            <a:r>
              <a:rPr lang="en-US" i="1" dirty="0"/>
              <a:t>f</a:t>
            </a:r>
            <a:r>
              <a:rPr lang="en-US" dirty="0"/>
              <a:t>-number.</a:t>
            </a:r>
          </a:p>
        </p:txBody>
      </p:sp>
      <p:sp>
        <p:nvSpPr>
          <p:cNvPr id="4" name="Slide Number Placeholder 3"/>
          <p:cNvSpPr>
            <a:spLocks noGrp="1"/>
          </p:cNvSpPr>
          <p:nvPr>
            <p:ph type="sldNum" sz="quarter" idx="10"/>
          </p:nvPr>
        </p:nvSpPr>
        <p:spPr/>
        <p:txBody>
          <a:bodyPr/>
          <a:lstStyle/>
          <a:p>
            <a:fld id="{2B13C8F9-C095-4533-B9DF-1A2B6D2D108D}" type="slidenum">
              <a:rPr lang="en-US" smtClean="0"/>
              <a:t>14</a:t>
            </a:fld>
            <a:endParaRPr lang="en-US"/>
          </a:p>
        </p:txBody>
      </p:sp>
    </p:spTree>
    <p:extLst>
      <p:ext uri="{BB962C8B-B14F-4D97-AF65-F5344CB8AC3E}">
        <p14:creationId xmlns:p14="http://schemas.microsoft.com/office/powerpoint/2010/main" val="396934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advent of digital technology in photography has provided additional means of controlling the extent of image sharpness; some methods allow extended DOF that would be impossible with traditional techniques, and some allow the DOF to be determined after the image is made.</a:t>
            </a:r>
          </a:p>
        </p:txBody>
      </p:sp>
      <p:sp>
        <p:nvSpPr>
          <p:cNvPr id="4" name="Slide Number Placeholder 3"/>
          <p:cNvSpPr>
            <a:spLocks noGrp="1"/>
          </p:cNvSpPr>
          <p:nvPr>
            <p:ph type="sldNum" sz="quarter" idx="10"/>
          </p:nvPr>
        </p:nvSpPr>
        <p:spPr/>
        <p:txBody>
          <a:bodyPr/>
          <a:lstStyle/>
          <a:p>
            <a:fld id="{2B13C8F9-C095-4533-B9DF-1A2B6D2D108D}" type="slidenum">
              <a:rPr lang="en-US" smtClean="0"/>
              <a:t>15</a:t>
            </a:fld>
            <a:endParaRPr lang="en-US"/>
          </a:p>
        </p:txBody>
      </p:sp>
    </p:spTree>
    <p:extLst>
      <p:ext uri="{BB962C8B-B14F-4D97-AF65-F5344CB8AC3E}">
        <p14:creationId xmlns:p14="http://schemas.microsoft.com/office/powerpoint/2010/main" val="3491836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available light in a given</a:t>
            </a:r>
            <a:r>
              <a:rPr lang="en-US" baseline="0" dirty="0"/>
              <a:t> situation is typically fixed (i.e. shooting in direct sunlight, indoor with flash, indoor with incandescent or fluorescent) you don’t have the luxury of creating more or less light.  Also, the film speed or CCD sensitivity it set based on the maximum amount of image noise you are willing to accept, the only two other factors you can manipulate to achieve proper exposure are your aperture (f-stop) and exposure value (shutter speed).</a:t>
            </a:r>
          </a:p>
          <a:p>
            <a:endParaRPr lang="en-US" baseline="0" dirty="0"/>
          </a:p>
          <a:p>
            <a:r>
              <a:rPr lang="en-US" baseline="0" dirty="0"/>
              <a:t>Changing your aperture will require an inverse change in shutter speed.  Doing so will control visual aspects of the photograph such as the amount of motion blur and the depth of field.</a:t>
            </a:r>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16</a:t>
            </a:fld>
            <a:endParaRPr lang="en-US"/>
          </a:p>
        </p:txBody>
      </p:sp>
    </p:spTree>
    <p:extLst>
      <p:ext uri="{BB962C8B-B14F-4D97-AF65-F5344CB8AC3E}">
        <p14:creationId xmlns:p14="http://schemas.microsoft.com/office/powerpoint/2010/main" val="2979876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AUTO</a:t>
            </a:r>
            <a:r>
              <a:rPr lang="en-US" b="1" baseline="0" dirty="0"/>
              <a:t> – Fully Automatic</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Auto mode tells your camera to use it’s best judgment to select shutter speed, aperture, ISO, white balance, focus and flash to take the best shot that it can. With some cameras auto mode lets you override flash or change it to red eye reduction. This mode will give you nice results in many shooting conditions, however you need to keep in mind that you’re not telling your camera any extra information about the type of shot you’re taking so it will be ‘guessing’ as to what you want. As a result some of the following modes might be more appropriate to select as they give your camera a few more hints (without you needing to do anything more).</a:t>
            </a:r>
          </a:p>
          <a:p>
            <a:endParaRPr lang="en-US" dirty="0"/>
          </a:p>
          <a:p>
            <a:r>
              <a:rPr lang="en-US" b="1" dirty="0"/>
              <a:t>Portrait Mode</a:t>
            </a:r>
          </a:p>
          <a:p>
            <a:r>
              <a:rPr lang="en-US" dirty="0"/>
              <a:t>When you switch to portrait mode your camera will automatically select a large aperture (small number) which helps to keep your background out of focus (i.e. it sets a narrow depth of field – ensuring your subject is the only thing in focus and is therefore the center of attention in the shot). Portrait mode works best when you’re photographing a single subject so get in close enough to your subject (either by zooming in or walking closer) so that your photographing the head and shoulders of them). Also if you’re shooting into the sun you might want to trigger your flash to add a little light onto their face.</a:t>
            </a:r>
          </a:p>
          <a:p>
            <a:endParaRPr lang="en-US" dirty="0"/>
          </a:p>
          <a:p>
            <a:r>
              <a:rPr lang="en-US" b="1" dirty="0"/>
              <a:t>Landscape Mode</a:t>
            </a:r>
          </a:p>
          <a:p>
            <a:r>
              <a:rPr lang="en-US" dirty="0"/>
              <a:t>This mode is almost the exact opposite of portrait mode in that it sets the camera up with a small aperture (large number) to make sure as much of the scene you’re photographing will be in focus as possible (i.e. it give you a large depth of field). It’s therefore ideal for capturing shots of wide scenes, particularly those with points of interest at different distances from the camera. At times your camera might also select a slower shutter speed in this mode (to compensate for the small aperture) so you might want to consider a tripod or other method of ensuring your camera is still.</a:t>
            </a:r>
          </a:p>
          <a:p>
            <a:endParaRPr lang="en-US" dirty="0"/>
          </a:p>
          <a:p>
            <a:r>
              <a:rPr lang="en-US" b="1" dirty="0"/>
              <a:t>Sports Mode</a:t>
            </a:r>
          </a:p>
          <a:p>
            <a:r>
              <a:rPr lang="en-US" dirty="0"/>
              <a:t>Photographing moving objects is what sports mode (also called ‘action mode’ in some cameras) is designed for. It is ideal for photographing any moving objects including people playing sports, pets, cars, wildlife etc. Sports mode attempts to freeze the action by increasing the shutter speed. When photographing fast moving subjects you can also increase your chances of capturing them with panning of your camera along with the subject and/or by attempting to pre focus your camera on a spot where the subject will be when you want to photograph it (this takes practice).</a:t>
            </a:r>
          </a:p>
          <a:p>
            <a:endParaRPr lang="en-US" dirty="0"/>
          </a:p>
          <a:p>
            <a:r>
              <a:rPr lang="en-US" b="1" dirty="0"/>
              <a:t>Close Up (Macro Mode)</a:t>
            </a:r>
          </a:p>
          <a:p>
            <a:r>
              <a:rPr lang="en-US" dirty="0"/>
              <a:t>Macro mode lets you move your closer into your subject to take a close up picture. It’s great for shooting flowers, insects or other small objects. Different digital cameras will have macro modes with different capabilities including different focusing distances (usually between 2-10cm for point and shoot cameras). When you use macro mode you’ll notice that focusing is more difficult as at short distances the depth of field is very narrow (just millimeters at times). Keep your camera and the object you’re photographing parallel if possible or you’ll find a lot of it will be out of focus. You’ll probably also find that you won’t want to use your camera’s built in flash when photographing close up objects or they’ll be burnt out. Lastly – a tripod is invaluable in macro shots as the depth of field is so small that even moving towards or away from your subject slightly can make your subject out of focus. (I’ll write a full tutorial on Macro Photography in the coming weeks).</a:t>
            </a:r>
          </a:p>
          <a:p>
            <a:endParaRPr lang="en-US" dirty="0"/>
          </a:p>
          <a:p>
            <a:r>
              <a:rPr lang="en-US" b="1" dirty="0"/>
              <a:t>Night Mode</a:t>
            </a:r>
          </a:p>
          <a:p>
            <a:r>
              <a:rPr lang="en-US" dirty="0"/>
              <a:t>This is a really fun mode to play around with and can create some wonderfully colorful and interesting shots. Night mode (a technique also called ’slow shutter sync’) is for shooting in low light situations and sets your camera to use a longer shutter speed to help capture details of the background but it also fires off a flash to illuminate the foreground (and subject). If you use this mode for a ’serious’ or well balanced shot you should use a tripod or your background will be blurred – however it’s also fun to take shots with this handheld to purposely blur your backgrounds – especially when there is a situation with lights behind your subject as it can give a fun and experimental look (great for parties and dance floors with colored lights).</a:t>
            </a:r>
          </a:p>
        </p:txBody>
      </p:sp>
      <p:sp>
        <p:nvSpPr>
          <p:cNvPr id="4" name="Slide Number Placeholder 3"/>
          <p:cNvSpPr>
            <a:spLocks noGrp="1"/>
          </p:cNvSpPr>
          <p:nvPr>
            <p:ph type="sldNum" sz="quarter" idx="10"/>
          </p:nvPr>
        </p:nvSpPr>
        <p:spPr/>
        <p:txBody>
          <a:bodyPr/>
          <a:lstStyle/>
          <a:p>
            <a:fld id="{2B13C8F9-C095-4533-B9DF-1A2B6D2D108D}" type="slidenum">
              <a:rPr lang="en-US" smtClean="0"/>
              <a:t>17</a:t>
            </a:fld>
            <a:endParaRPr lang="en-US"/>
          </a:p>
        </p:txBody>
      </p:sp>
    </p:spTree>
    <p:extLst>
      <p:ext uri="{BB962C8B-B14F-4D97-AF65-F5344CB8AC3E}">
        <p14:creationId xmlns:p14="http://schemas.microsoft.com/office/powerpoint/2010/main" val="2432373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Programmed </a:t>
            </a:r>
            <a:r>
              <a:rPr lang="en-US" b="1" dirty="0" err="1"/>
              <a:t>Autoexposure</a:t>
            </a:r>
            <a:r>
              <a:rPr lang="en-US" b="1" dirty="0"/>
              <a:t> (Automatic Mode)</a:t>
            </a:r>
          </a:p>
          <a:p>
            <a:r>
              <a:rPr lang="en-US" dirty="0"/>
              <a:t>Some digital cameras have this priority mode in addition to auto mode (in a few cameras Program mode IS full Auto mode… confusing isn’t it!). In those cameras that have both, Program mode is similar to Auto but gives you a little more control over some other features including flash, white balance, ISO etc. Check your digital camera’s manual for how the Program mode differs from Automatic in your particular model.</a:t>
            </a:r>
          </a:p>
          <a:p>
            <a:endParaRPr lang="en-US" b="1" dirty="0"/>
          </a:p>
          <a:p>
            <a:r>
              <a:rPr lang="en-US" b="1" dirty="0"/>
              <a:t>Aperture Priority Mode (A or AV)</a:t>
            </a:r>
          </a:p>
          <a:p>
            <a:r>
              <a:rPr lang="en-US" dirty="0"/>
              <a:t>This mode is really a semi-automatic (or semi-manual) mode where you choose the aperture and where your camera chooses the other settings (shutter speed, white balance, ISO etc.) so as to ensure you have a well balanced exposure. Aperture priority mode is useful when you’re looking to control the depth of field in a shot (usually a stationary object where you don’t need to control shutter speed). Choosing a larger number aperture means the aperture (or the opening in your camera when shooting) is smaller and lets less light in. This means you’ll have a larger depth of field (more of the scene will be in focus) but that your camera will choose a slower shutter speed. Small numbers means the opposite (i.e. your aperture is large, depth of field will be small and your camera will probably choose a faster shutter speed).</a:t>
            </a:r>
          </a:p>
          <a:p>
            <a:endParaRPr lang="en-US" dirty="0"/>
          </a:p>
          <a:p>
            <a:r>
              <a:rPr lang="en-US" b="1" dirty="0"/>
              <a:t>Shutter Priority Mode (S or TV)</a:t>
            </a:r>
          </a:p>
          <a:p>
            <a:r>
              <a:rPr lang="en-US" dirty="0"/>
              <a:t>Shutter priority is very similar to aperture priority mode but is the mode where you select a shutter speed and the camera then chooses all of the other settings. You would use this mode where you want to control over shutter speed (obviously). For example when photographing moving subjects (like sports) you might want to choose a fast shutter speed to freeze the motion. On the flip-side of this you might want to capture the movement as a blur of a subject like a waterfall and choose a slow shutter speed. You might also choose a slow shutter speed in lower light situations.</a:t>
            </a:r>
          </a:p>
          <a:p>
            <a:endParaRPr lang="en-US" dirty="0"/>
          </a:p>
          <a:p>
            <a:r>
              <a:rPr lang="en-US" b="1" dirty="0"/>
              <a:t>Manual Mode</a:t>
            </a:r>
          </a:p>
          <a:p>
            <a:r>
              <a:rPr lang="en-US" dirty="0"/>
              <a:t>In this mode you have full control over your camera and need to think about all settings including shutter speed, aperture, ISO, white balance, flash etc. It gives you the flexibility to set your shots up as you wish. Of course you also need to have some idea of what you’re doing in manual mode so most digital camera owners that I have anything to do with tend to stick to one of the priority modes.</a:t>
            </a:r>
          </a:p>
        </p:txBody>
      </p:sp>
      <p:sp>
        <p:nvSpPr>
          <p:cNvPr id="4" name="Slide Number Placeholder 3"/>
          <p:cNvSpPr>
            <a:spLocks noGrp="1"/>
          </p:cNvSpPr>
          <p:nvPr>
            <p:ph type="sldNum" sz="quarter" idx="10"/>
          </p:nvPr>
        </p:nvSpPr>
        <p:spPr/>
        <p:txBody>
          <a:bodyPr/>
          <a:lstStyle/>
          <a:p>
            <a:fld id="{2B13C8F9-C095-4533-B9DF-1A2B6D2D108D}" type="slidenum">
              <a:rPr lang="en-US" smtClean="0"/>
              <a:t>18</a:t>
            </a:fld>
            <a:endParaRPr lang="en-US"/>
          </a:p>
        </p:txBody>
      </p:sp>
    </p:spTree>
    <p:extLst>
      <p:ext uri="{BB962C8B-B14F-4D97-AF65-F5344CB8AC3E}">
        <p14:creationId xmlns:p14="http://schemas.microsoft.com/office/powerpoint/2010/main" val="1537897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color temperature of a light source is the </a:t>
            </a:r>
            <a:r>
              <a:rPr lang="en-US" dirty="0">
                <a:hlinkClick r:id="rId3" action="ppaction://hlinkfile"/>
              </a:rPr>
              <a:t>temperature</a:t>
            </a:r>
            <a:r>
              <a:rPr lang="en-US" dirty="0"/>
              <a:t> of an ideal </a:t>
            </a:r>
            <a:r>
              <a:rPr lang="en-US" dirty="0">
                <a:hlinkClick r:id="rId4" action="ppaction://hlinkfile" tooltip="Black body"/>
              </a:rPr>
              <a:t>black-body radiator</a:t>
            </a:r>
            <a:r>
              <a:rPr lang="en-US" dirty="0"/>
              <a:t> that radiates light of comparable </a:t>
            </a:r>
            <a:r>
              <a:rPr lang="en-US" dirty="0">
                <a:hlinkClick r:id="rId5" action="ppaction://hlinkfile"/>
              </a:rPr>
              <a:t>hue</a:t>
            </a:r>
            <a:r>
              <a:rPr lang="en-US" dirty="0"/>
              <a:t> to that of the light source. Color temperature is conventionally stated in the unit of absolute temperature, the </a:t>
            </a:r>
            <a:r>
              <a:rPr lang="en-US" dirty="0">
                <a:hlinkClick r:id="rId6" action="ppaction://hlinkfile"/>
              </a:rPr>
              <a:t>kelvin</a:t>
            </a:r>
            <a:r>
              <a:rPr lang="en-US" dirty="0"/>
              <a:t>, having the unit symbol K.</a:t>
            </a:r>
          </a:p>
          <a:p>
            <a:endParaRPr lang="en-US" dirty="0"/>
          </a:p>
          <a:p>
            <a:r>
              <a:rPr lang="en-US" dirty="0"/>
              <a:t>Color temperatures over </a:t>
            </a:r>
            <a:r>
              <a:rPr lang="en-US" dirty="0">
                <a:effectLst/>
              </a:rPr>
              <a:t>5,000K</a:t>
            </a:r>
            <a:r>
              <a:rPr lang="en-US" dirty="0"/>
              <a:t> are called </a:t>
            </a:r>
            <a:r>
              <a:rPr lang="en-US" i="1" dirty="0"/>
              <a:t>cool colors</a:t>
            </a:r>
            <a:r>
              <a:rPr lang="en-US" dirty="0"/>
              <a:t> (</a:t>
            </a:r>
            <a:r>
              <a:rPr lang="en-US" dirty="0" err="1"/>
              <a:t>blueish</a:t>
            </a:r>
            <a:r>
              <a:rPr lang="en-US" dirty="0"/>
              <a:t> white), while lower color temperatures (2,700–3,000 K) are called </a:t>
            </a:r>
            <a:r>
              <a:rPr lang="en-US" i="1" dirty="0"/>
              <a:t>warm colors</a:t>
            </a:r>
            <a:r>
              <a:rPr lang="en-US" dirty="0"/>
              <a:t> (yellowish white through red).</a:t>
            </a:r>
          </a:p>
          <a:p>
            <a:endParaRPr lang="en-US" dirty="0"/>
          </a:p>
          <a:p>
            <a:r>
              <a:rPr lang="en-US" b="1" dirty="0"/>
              <a:t>The Sun</a:t>
            </a:r>
          </a:p>
          <a:p>
            <a:endParaRPr lang="en-US" dirty="0"/>
          </a:p>
          <a:p>
            <a:r>
              <a:rPr lang="en-US" dirty="0"/>
              <a:t>As the Sun crosses the sky, it may appear to be red, orange, yellow or white depending on its position. The changing color of the sun over the course of the day is mainly a result of </a:t>
            </a:r>
            <a:r>
              <a:rPr lang="en-US" dirty="0">
                <a:hlinkClick r:id="rId7" action="ppaction://hlinkfile"/>
              </a:rPr>
              <a:t>scattering</a:t>
            </a:r>
            <a:r>
              <a:rPr lang="en-US" dirty="0"/>
              <a:t> of light, and is not due to changes in black-body radiation. The blue color of the sky is caused by </a:t>
            </a:r>
            <a:r>
              <a:rPr lang="en-US" dirty="0">
                <a:hlinkClick r:id="rId8" action="ppaction://hlinkfile"/>
              </a:rPr>
              <a:t>Rayleigh scattering</a:t>
            </a:r>
            <a:r>
              <a:rPr lang="en-US" dirty="0"/>
              <a:t> of the sunlight from the atmosphere, which tends to scatter blue light more than red light.</a:t>
            </a:r>
          </a:p>
          <a:p>
            <a:r>
              <a:rPr lang="en-US" dirty="0"/>
              <a:t>Daylight has a spectrum similar to that of a black body with a correlated color temperature of 6500K (D65 viewing standard) or 5500K (daylight-balanced photographic film standard).</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19</a:t>
            </a:fld>
            <a:endParaRPr lang="en-US"/>
          </a:p>
        </p:txBody>
      </p:sp>
    </p:spTree>
    <p:extLst>
      <p:ext uri="{BB962C8B-B14F-4D97-AF65-F5344CB8AC3E}">
        <p14:creationId xmlns:p14="http://schemas.microsoft.com/office/powerpoint/2010/main" val="1085625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3C8F9-C095-4533-B9DF-1A2B6D2D108D}" type="slidenum">
              <a:rPr lang="en-US" smtClean="0"/>
              <a:t>2</a:t>
            </a:fld>
            <a:endParaRPr lang="en-US"/>
          </a:p>
        </p:txBody>
      </p:sp>
    </p:spTree>
    <p:extLst>
      <p:ext uri="{BB962C8B-B14F-4D97-AF65-F5344CB8AC3E}">
        <p14:creationId xmlns:p14="http://schemas.microsoft.com/office/powerpoint/2010/main" val="3919370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White balance (WB) is the process of removing unrealistic color casts, so that objects which appear white in person are rendered white in your photo. Proper camera white balance has to take into account the "color temperature" of a light source, which refers to the relative warmth or coolness of white light. Our eyes are very good at judging what is white under different light sources, but digital cameras often have great difficulty with auto white balance (AWB) — and can create unsightly blue, orange, or even green color casts. Understanding digital white balance can help you avoid these color casts, thereby improving your photos under a wider range of lighting conditions.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Since some light sources do not resemble blackbody radiators, white balance uses a second variable in addition to color temperature: the green-magenta shift. Adjusting the green-magenta shift is often unnecessary under ordinary daylight, however fluorescent and other artificial lighting may require significant green-magenta adjustments to the WB.</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Fortunately, most digital cameras contain a variety of preset white balances, so you do not have to deal with color temperature and green-magenta shift during the critical shot. Commonly used symbols for each of these are listed to the left.</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first three white balances allow for a range of color temperatures. </a:t>
            </a:r>
            <a:r>
              <a:rPr lang="en-US" i="1" dirty="0"/>
              <a:t>Auto white balance</a:t>
            </a:r>
            <a:r>
              <a:rPr lang="en-US" dirty="0"/>
              <a:t> is available in all digital cameras and uses a best guess algorithm within a</a:t>
            </a:r>
          </a:p>
        </p:txBody>
      </p:sp>
      <p:sp>
        <p:nvSpPr>
          <p:cNvPr id="4" name="Slide Number Placeholder 3"/>
          <p:cNvSpPr>
            <a:spLocks noGrp="1"/>
          </p:cNvSpPr>
          <p:nvPr>
            <p:ph type="sldNum" sz="quarter" idx="10"/>
          </p:nvPr>
        </p:nvSpPr>
        <p:spPr/>
        <p:txBody>
          <a:bodyPr/>
          <a:lstStyle/>
          <a:p>
            <a:fld id="{2B13C8F9-C095-4533-B9DF-1A2B6D2D108D}" type="slidenum">
              <a:rPr lang="en-US" smtClean="0"/>
              <a:t>20</a:t>
            </a:fld>
            <a:endParaRPr lang="en-US"/>
          </a:p>
        </p:txBody>
      </p:sp>
    </p:spTree>
    <p:extLst>
      <p:ext uri="{BB962C8B-B14F-4D97-AF65-F5344CB8AC3E}">
        <p14:creationId xmlns:p14="http://schemas.microsoft.com/office/powerpoint/2010/main" val="7033361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limited range — usually between 3000/4000 K and 7000 K. </a:t>
            </a:r>
            <a:r>
              <a:rPr lang="en-US" i="1" dirty="0"/>
              <a:t>Custom white balance</a:t>
            </a:r>
            <a:r>
              <a:rPr lang="en-US" dirty="0"/>
              <a:t> allows you to take a picture of a known gray reference under the same lighting, and then set that as the white balance for future photos. With "Kelvin" you can set the color temperature over a broad range.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remaining six white balances are listed in order of increasing color temperature, however many compact cameras do not include a shade white balance. Some cameras also include a "Fluorescent H" setting, which is designed to work in newer daylight-calibrated fluorescents.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description and symbol for the above white balances are just rough estimates for the actual lighting they work best under. In fact, cloudy could be used in place of daylight depending on the time of day, elevation, or degree of haziness. In general, if your image appears too cool on your LCD screen preview (regardless of the setting), you can quickly increase the color temperature by selecting a symbol further down on the list above. If the image is still too cool (or warm if going the other direction), you can resort to manually entering a temperature in the Kelvin setting.</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If all else fails and the image still does not have the correct WB after inspecting it on a computer afterwards, you can adjust the color balance to remove additional color casts. Alternatively, one could click on a colorless reference with the "set gray point"</a:t>
            </a:r>
          </a:p>
        </p:txBody>
      </p:sp>
      <p:sp>
        <p:nvSpPr>
          <p:cNvPr id="4" name="Slide Number Placeholder 3"/>
          <p:cNvSpPr>
            <a:spLocks noGrp="1"/>
          </p:cNvSpPr>
          <p:nvPr>
            <p:ph type="sldNum" sz="quarter" idx="10"/>
          </p:nvPr>
        </p:nvSpPr>
        <p:spPr/>
        <p:txBody>
          <a:bodyPr/>
          <a:lstStyle/>
          <a:p>
            <a:fld id="{2B13C8F9-C095-4533-B9DF-1A2B6D2D108D}" type="slidenum">
              <a:rPr lang="en-US" smtClean="0"/>
              <a:t>21</a:t>
            </a:fld>
            <a:endParaRPr lang="en-US"/>
          </a:p>
        </p:txBody>
      </p:sp>
    </p:spTree>
    <p:extLst>
      <p:ext uri="{BB962C8B-B14F-4D97-AF65-F5344CB8AC3E}">
        <p14:creationId xmlns:p14="http://schemas.microsoft.com/office/powerpoint/2010/main" val="703336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dropper while using the "levels" tool in Photoshop. </a:t>
            </a:r>
            <a:r>
              <a:rPr lang="en-US"/>
              <a:t>Either of these methods should be avoided since they can severely reduce the </a:t>
            </a:r>
            <a:r>
              <a:rPr lang="en-US">
                <a:hlinkClick r:id="rId3" action="ppaction://hlinkfile"/>
              </a:rPr>
              <a:t>bit depth</a:t>
            </a:r>
            <a:r>
              <a:rPr lang="en-US"/>
              <a:t> of your image.</a:t>
            </a:r>
          </a:p>
        </p:txBody>
      </p:sp>
      <p:sp>
        <p:nvSpPr>
          <p:cNvPr id="4" name="Slide Number Placeholder 3"/>
          <p:cNvSpPr>
            <a:spLocks noGrp="1"/>
          </p:cNvSpPr>
          <p:nvPr>
            <p:ph type="sldNum" sz="quarter" idx="10"/>
          </p:nvPr>
        </p:nvSpPr>
        <p:spPr/>
        <p:txBody>
          <a:bodyPr/>
          <a:lstStyle/>
          <a:p>
            <a:fld id="{2B13C8F9-C095-4533-B9DF-1A2B6D2D108D}" type="slidenum">
              <a:rPr lang="en-US" smtClean="0"/>
              <a:t>22</a:t>
            </a:fld>
            <a:endParaRPr lang="en-US"/>
          </a:p>
        </p:txBody>
      </p:sp>
    </p:spTree>
    <p:extLst>
      <p:ext uri="{BB962C8B-B14F-4D97-AF65-F5344CB8AC3E}">
        <p14:creationId xmlns:p14="http://schemas.microsoft.com/office/powerpoint/2010/main" val="7033361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Fill flash</a:t>
            </a:r>
            <a:r>
              <a:rPr lang="en-US" dirty="0"/>
              <a:t> is a </a:t>
            </a:r>
            <a:r>
              <a:rPr lang="en-US" dirty="0">
                <a:hlinkClick r:id="rId3" action="ppaction://hlinkfile" tooltip="Photography"/>
              </a:rPr>
              <a:t>photographic</a:t>
            </a:r>
            <a:r>
              <a:rPr lang="en-US" dirty="0"/>
              <a:t> technique used to brighten deep shadow areas, typically outdoors on sunny days, though the technique is useful any time the background is significantly brighter than the subject of the photograph, particularly in </a:t>
            </a:r>
            <a:r>
              <a:rPr lang="en-US" dirty="0">
                <a:hlinkClick r:id="rId4" action="ppaction://hlinkfile" tooltip="Backlighting (lighting design)"/>
              </a:rPr>
              <a:t>backlit</a:t>
            </a:r>
            <a:r>
              <a:rPr lang="en-US" dirty="0"/>
              <a:t> subjects. To use fill flash, the </a:t>
            </a:r>
            <a:r>
              <a:rPr lang="en-US" dirty="0">
                <a:hlinkClick r:id="rId5" action="ppaction://hlinkfile"/>
              </a:rPr>
              <a:t>aperture</a:t>
            </a:r>
            <a:r>
              <a:rPr lang="en-US" dirty="0"/>
              <a:t> and </a:t>
            </a:r>
            <a:r>
              <a:rPr lang="en-US" dirty="0">
                <a:hlinkClick r:id="rId6" action="ppaction://hlinkfile"/>
              </a:rPr>
              <a:t>shutter speed</a:t>
            </a:r>
            <a:r>
              <a:rPr lang="en-US" dirty="0"/>
              <a:t> are adjusted to correctly </a:t>
            </a:r>
            <a:r>
              <a:rPr lang="en-US" dirty="0">
                <a:hlinkClick r:id="rId7" action="ppaction://hlinkfile" tooltip="Exposure (photography)"/>
              </a:rPr>
              <a:t>expose</a:t>
            </a:r>
            <a:r>
              <a:rPr lang="en-US" dirty="0"/>
              <a:t> the background, and the </a:t>
            </a:r>
            <a:r>
              <a:rPr lang="en-US" dirty="0">
                <a:hlinkClick r:id="rId8" action="ppaction://hlinkfile" tooltip="Flash (photography)"/>
              </a:rPr>
              <a:t>flash</a:t>
            </a:r>
            <a:r>
              <a:rPr lang="en-US" dirty="0"/>
              <a:t> is fired to lighten the foreground.</a:t>
            </a:r>
          </a:p>
          <a:p>
            <a:endParaRPr lang="en-US" dirty="0"/>
          </a:p>
          <a:p>
            <a:r>
              <a:rPr lang="en-US" dirty="0"/>
              <a:t>Most </a:t>
            </a:r>
            <a:r>
              <a:rPr lang="en-US" dirty="0">
                <a:hlinkClick r:id="rId9" action="ppaction://hlinkfile" tooltip="Point and shoot camera"/>
              </a:rPr>
              <a:t>point and shoot cameras</a:t>
            </a:r>
            <a:r>
              <a:rPr lang="en-US" dirty="0"/>
              <a:t> include a fill flash mode that forces the flash to fire, even in bright light.</a:t>
            </a:r>
          </a:p>
          <a:p>
            <a:endParaRPr lang="en-US" dirty="0"/>
          </a:p>
          <a:p>
            <a:r>
              <a:rPr lang="en-US" dirty="0"/>
              <a:t>Depending on the distance to the subject, using the full power of the flash may greatly overexpose the subject especially at close range. Certain cameras allow the level of flash to be manually adjusted e.g. 1/3, 1/2, or 1/8 power, so that both the foreground and background are correctly exposed, or allow an automatic flash </a:t>
            </a:r>
            <a:r>
              <a:rPr lang="en-US" dirty="0">
                <a:hlinkClick r:id="rId10" action="ppaction://hlinkfile"/>
              </a:rPr>
              <a:t>exposure compensation</a:t>
            </a:r>
            <a:r>
              <a:rPr lang="en-US" dirty="0"/>
              <a:t>.</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23</a:t>
            </a:fld>
            <a:endParaRPr lang="en-US"/>
          </a:p>
        </p:txBody>
      </p:sp>
    </p:spTree>
    <p:extLst>
      <p:ext uri="{BB962C8B-B14F-4D97-AF65-F5344CB8AC3E}">
        <p14:creationId xmlns:p14="http://schemas.microsoft.com/office/powerpoint/2010/main" val="32698303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 in-depth explanation of reading histograms, see the document “How</a:t>
            </a:r>
            <a:r>
              <a:rPr lang="en-US" baseline="0" dirty="0"/>
              <a:t> to Read a Histogram” on </a:t>
            </a:r>
            <a:r>
              <a:rPr lang="en-US" baseline="0"/>
              <a:t>the training CD.</a:t>
            </a:r>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24</a:t>
            </a:fld>
            <a:endParaRPr lang="en-US"/>
          </a:p>
        </p:txBody>
      </p:sp>
    </p:spTree>
    <p:extLst>
      <p:ext uri="{BB962C8B-B14F-4D97-AF65-F5344CB8AC3E}">
        <p14:creationId xmlns:p14="http://schemas.microsoft.com/office/powerpoint/2010/main" val="14862776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Never trust the LCD for anything beyond proper framing and </a:t>
            </a:r>
            <a:r>
              <a:rPr lang="en-US" b="0" i="0" dirty="0"/>
              <a:t>basic</a:t>
            </a:r>
            <a:r>
              <a:rPr lang="en-US" dirty="0"/>
              <a:t> focus of the subject.  When viewing your image on the</a:t>
            </a:r>
            <a:r>
              <a:rPr lang="en-US" baseline="0" dirty="0"/>
              <a:t> in-camera LCD, k</a:t>
            </a:r>
            <a:r>
              <a:rPr lang="en-US" dirty="0"/>
              <a:t>eep in mind the following:</a:t>
            </a:r>
          </a:p>
          <a:p>
            <a:endParaRPr lang="en-US" dirty="0"/>
          </a:p>
          <a:p>
            <a:pPr marL="228600" indent="-228600">
              <a:buFont typeface="+mj-lt"/>
              <a:buAutoNum type="arabicPeriod"/>
            </a:pPr>
            <a:r>
              <a:rPr lang="en-US" baseline="0" dirty="0"/>
              <a:t>The screen resolution is probably 640x480 at best (depending on make and model)</a:t>
            </a:r>
          </a:p>
          <a:p>
            <a:pPr marL="228600" indent="-228600">
              <a:buFont typeface="+mj-lt"/>
              <a:buAutoNum type="arabicPeriod"/>
            </a:pPr>
            <a:r>
              <a:rPr lang="en-US" baseline="0" dirty="0"/>
              <a:t>Your image resolution is around 4288x2848 (depending on make and model)</a:t>
            </a:r>
          </a:p>
          <a:p>
            <a:pPr marL="228600" indent="-228600">
              <a:buFont typeface="+mj-lt"/>
              <a:buAutoNum type="arabicPeriod"/>
            </a:pPr>
            <a:r>
              <a:rPr lang="en-US" baseline="0" dirty="0"/>
              <a:t>The brightness, contrast and color range are not calibrated to any specific environment</a:t>
            </a:r>
          </a:p>
          <a:p>
            <a:pPr marL="228600" indent="-228600">
              <a:buFont typeface="+mj-lt"/>
              <a:buAutoNum type="arabicPeriod"/>
            </a:pPr>
            <a:endParaRPr lang="en-US" baseline="0" dirty="0"/>
          </a:p>
          <a:p>
            <a:pPr marL="0" indent="0">
              <a:buFont typeface="+mj-lt"/>
              <a:buNone/>
            </a:pPr>
            <a:r>
              <a:rPr lang="en-US" baseline="0" dirty="0"/>
              <a:t>All this means is that the previewed image on the in-camera LCD screen is reduced in size and quality by as much as a factor of 7 or higher.  The histogram is a far more accurate means of determining proper exposure.  The human eye is not very good at being a physical light meter because it is so capable at compensating in dimly or overly </a:t>
            </a:r>
            <a:r>
              <a:rPr lang="en-US" baseline="0"/>
              <a:t>lit situations.</a:t>
            </a:r>
            <a:endParaRPr lang="en-US" baseline="0" dirty="0"/>
          </a:p>
          <a:p>
            <a:pPr marL="228600" indent="-228600">
              <a:buAutoNum type="arabicParenR" startAt="3"/>
            </a:pPr>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25</a:t>
            </a:fld>
            <a:endParaRPr lang="en-US"/>
          </a:p>
        </p:txBody>
      </p:sp>
    </p:spTree>
    <p:extLst>
      <p:ext uri="{BB962C8B-B14F-4D97-AF65-F5344CB8AC3E}">
        <p14:creationId xmlns:p14="http://schemas.microsoft.com/office/powerpoint/2010/main" val="1486277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Above are the</a:t>
            </a:r>
            <a:r>
              <a:rPr lang="en-US" baseline="0" dirty="0"/>
              <a:t> most common sizes for photographic prints.  Keep in mind that the aspect ratios of these sizes are not identical.  Remember this when cropping photographs for dramatic effect.  If you decide to later print the image, the drama may be lost in a 4x6 that would be preserved in an 8x10.</a:t>
            </a:r>
          </a:p>
          <a:p>
            <a:endParaRPr lang="en-US" baseline="0" dirty="0"/>
          </a:p>
          <a:p>
            <a:r>
              <a:rPr lang="en-US" dirty="0"/>
              <a:t>Print Size	Aspect Ratio</a:t>
            </a:r>
          </a:p>
          <a:p>
            <a:r>
              <a:rPr lang="en-US" dirty="0"/>
              <a:t>--------------------------------------</a:t>
            </a:r>
          </a:p>
          <a:p>
            <a:r>
              <a:rPr lang="en-US" dirty="0"/>
              <a:t>16x20	1.25:1</a:t>
            </a:r>
          </a:p>
          <a:p>
            <a:r>
              <a:rPr lang="en-US" dirty="0"/>
              <a:t>11x16	1.45:1</a:t>
            </a:r>
          </a:p>
          <a:p>
            <a:r>
              <a:rPr lang="en-US" dirty="0"/>
              <a:t>8x10	1.25:1</a:t>
            </a:r>
          </a:p>
          <a:p>
            <a:r>
              <a:rPr lang="en-US" dirty="0"/>
              <a:t>5x7	1.4:1</a:t>
            </a:r>
          </a:p>
          <a:p>
            <a:r>
              <a:rPr lang="en-US" dirty="0"/>
              <a:t>4x6	1.5:1</a:t>
            </a:r>
          </a:p>
          <a:p>
            <a:r>
              <a:rPr lang="en-US" dirty="0"/>
              <a:t>3x5	1.67:1</a:t>
            </a:r>
          </a:p>
        </p:txBody>
      </p:sp>
      <p:sp>
        <p:nvSpPr>
          <p:cNvPr id="4" name="Slide Number Placeholder 3"/>
          <p:cNvSpPr>
            <a:spLocks noGrp="1"/>
          </p:cNvSpPr>
          <p:nvPr>
            <p:ph type="sldNum" sz="quarter" idx="10"/>
          </p:nvPr>
        </p:nvSpPr>
        <p:spPr/>
        <p:txBody>
          <a:bodyPr/>
          <a:lstStyle/>
          <a:p>
            <a:fld id="{2B13C8F9-C095-4533-B9DF-1A2B6D2D108D}" type="slidenum">
              <a:rPr lang="en-US" smtClean="0"/>
              <a:t>26</a:t>
            </a:fld>
            <a:endParaRPr lang="en-US"/>
          </a:p>
        </p:txBody>
      </p:sp>
    </p:spTree>
    <p:extLst>
      <p:ext uri="{BB962C8B-B14F-4D97-AF65-F5344CB8AC3E}">
        <p14:creationId xmlns:p14="http://schemas.microsoft.com/office/powerpoint/2010/main" val="32871082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Image stabilization</a:t>
            </a:r>
            <a:r>
              <a:rPr lang="en-US" dirty="0"/>
              <a:t> (</a:t>
            </a:r>
            <a:r>
              <a:rPr lang="en-US" b="1" dirty="0"/>
              <a:t>IS</a:t>
            </a:r>
            <a:r>
              <a:rPr lang="en-US" dirty="0"/>
              <a:t>) is a family of techniques used to reduce blurring associated with the motion of a camera during exposure. Specifically, it compensates for pan and tilt (angular movement, equivalent to yaw and pitch) of a camera or other imaging device. It is used in </a:t>
            </a:r>
            <a:r>
              <a:rPr lang="en-US" dirty="0">
                <a:hlinkClick r:id="rId3" action="ppaction://hlinkfile"/>
              </a:rPr>
              <a:t>image-stabilized binoculars</a:t>
            </a:r>
            <a:r>
              <a:rPr lang="en-US" dirty="0"/>
              <a:t>, </a:t>
            </a:r>
            <a:r>
              <a:rPr lang="en-US" dirty="0">
                <a:hlinkClick r:id="rId4" action="ppaction://hlinkfile" tooltip="Digital camera"/>
              </a:rPr>
              <a:t>still</a:t>
            </a:r>
            <a:r>
              <a:rPr lang="en-US" dirty="0"/>
              <a:t> and </a:t>
            </a:r>
            <a:r>
              <a:rPr lang="en-US" dirty="0">
                <a:hlinkClick r:id="rId5" action="ppaction://hlinkfile" tooltip="Video camera"/>
              </a:rPr>
              <a:t>video</a:t>
            </a:r>
            <a:r>
              <a:rPr lang="en-US" dirty="0"/>
              <a:t> cameras, and astronomical </a:t>
            </a:r>
            <a:r>
              <a:rPr lang="en-US" dirty="0">
                <a:hlinkClick r:id="rId6" action="ppaction://hlinkfile" tooltip="Telescope"/>
              </a:rPr>
              <a:t>telescopes</a:t>
            </a:r>
            <a:r>
              <a:rPr lang="en-US" dirty="0"/>
              <a:t>. With </a:t>
            </a:r>
            <a:r>
              <a:rPr lang="en-US" dirty="0">
                <a:hlinkClick r:id="rId7" action="ppaction://hlinkfile" tooltip="Still camera"/>
              </a:rPr>
              <a:t>still cameras</a:t>
            </a:r>
            <a:r>
              <a:rPr lang="en-US" dirty="0"/>
              <a:t>, camera shake is particularly problematic at slow </a:t>
            </a:r>
            <a:r>
              <a:rPr lang="en-US" dirty="0">
                <a:hlinkClick r:id="rId8" action="ppaction://hlinkfile" tooltip="Shutter speed"/>
              </a:rPr>
              <a:t>shutter speeds</a:t>
            </a:r>
            <a:r>
              <a:rPr lang="en-US" dirty="0"/>
              <a:t> or with long focal length (</a:t>
            </a:r>
            <a:r>
              <a:rPr lang="en-US" dirty="0">
                <a:hlinkClick r:id="rId9" action="ppaction://hlinkfile" tooltip="Telephoto lens"/>
              </a:rPr>
              <a:t>telephoto</a:t>
            </a:r>
            <a:r>
              <a:rPr lang="en-US" dirty="0"/>
              <a:t>) lenses. With </a:t>
            </a:r>
            <a:r>
              <a:rPr lang="en-US" dirty="0">
                <a:hlinkClick r:id="rId5" action="ppaction://hlinkfile" tooltip="Video camera"/>
              </a:rPr>
              <a:t>video cameras</a:t>
            </a:r>
            <a:r>
              <a:rPr lang="en-US" dirty="0"/>
              <a:t>, camera shake causes visible frame-to-frame jitter in the recorded video. In astronomy, the problem of lens-shake is added to by variations in the atmosphere over time, which cause the apparent positions of objects to change.</a:t>
            </a:r>
          </a:p>
          <a:p>
            <a:endParaRPr lang="en-US" dirty="0"/>
          </a:p>
          <a:p>
            <a:r>
              <a:rPr lang="en-US" b="1" dirty="0"/>
              <a:t>Application in still photography</a:t>
            </a:r>
          </a:p>
          <a:p>
            <a:endParaRPr lang="en-US" dirty="0"/>
          </a:p>
          <a:p>
            <a:r>
              <a:rPr lang="en-US" dirty="0"/>
              <a:t>In photography, image stabilization can often permit the use of shutter speeds 2–4 stops slower (exposures 4–16 times longer), although even slower effective speeds have been reported.</a:t>
            </a:r>
          </a:p>
          <a:p>
            <a:endParaRPr lang="en-US" dirty="0"/>
          </a:p>
          <a:p>
            <a:r>
              <a:rPr lang="en-US" dirty="0"/>
              <a:t>The </a:t>
            </a:r>
            <a:r>
              <a:rPr lang="en-US" dirty="0">
                <a:hlinkClick r:id="rId10" action="ppaction://hlinkfile"/>
              </a:rPr>
              <a:t>rule of thumb</a:t>
            </a:r>
            <a:r>
              <a:rPr lang="en-US" dirty="0"/>
              <a:t> to determine the slowest shutter speed possible for hand-holding without noticeable blur due to camera shake is to take the </a:t>
            </a:r>
            <a:r>
              <a:rPr lang="en-US" dirty="0">
                <a:hlinkClick r:id="rId11" action="ppaction://hlinkfile" tooltip="Multiplicative inverse"/>
              </a:rPr>
              <a:t>reciprocal</a:t>
            </a:r>
            <a:r>
              <a:rPr lang="en-US" dirty="0"/>
              <a:t> of the </a:t>
            </a:r>
            <a:r>
              <a:rPr lang="en-US" dirty="0">
                <a:hlinkClick r:id="rId12" action="ppaction://hlinkfile" tooltip="Crop factor"/>
              </a:rPr>
              <a:t>35mm equivalent</a:t>
            </a:r>
            <a:r>
              <a:rPr lang="en-US" dirty="0"/>
              <a:t> focal length of the lens. For example, at a focal length of 125 mm on a 35mm camera, vibration or camera shake could affect sharpness if the shutter speed was slower than 1/125 second. As a result of the 3–4 stops slower shutter speeds allowed by IS, an image taken at 1/125 second speed with an ordinary lens could be taken at 1/15 or 1/8 second with an IS-equipped lens and produce almost the same quality. The sharpness obtainable at a given speed can increase dramatically. </a:t>
            </a:r>
          </a:p>
          <a:p>
            <a:endParaRPr lang="en-US" dirty="0"/>
          </a:p>
          <a:p>
            <a:r>
              <a:rPr lang="en-US" dirty="0"/>
              <a:t>When calculating the effective focal length, it is important to take into account the image format a camera uses. For example, many digital SLR cameras use an image sensor that is 2/3, 5/8, or 1/2 the size of a 35mm film frame. This means that the 35 mm frame is 1.5, 1.6, or 2 times the size of the digital sensor. The latter values are referred to as the </a:t>
            </a:r>
            <a:r>
              <a:rPr lang="en-US" dirty="0">
                <a:hlinkClick r:id="rId12" action="ppaction://hlinkfile"/>
              </a:rPr>
              <a:t>crop factor</a:t>
            </a:r>
            <a:r>
              <a:rPr lang="en-US" dirty="0"/>
              <a:t>, field-of-view crop factor, focal-length multiplier, or format factor. On a 2x crop factor camera, for instance, a 50mm lens produces the same field of view as a 100mm lens used on a 35mm film camera, and can typically be handheld at 1/100 of a second.</a:t>
            </a:r>
          </a:p>
          <a:p>
            <a:endParaRPr lang="en-US" dirty="0"/>
          </a:p>
          <a:p>
            <a:r>
              <a:rPr lang="en-US" dirty="0"/>
              <a:t>However, image stabilization does </a:t>
            </a:r>
            <a:r>
              <a:rPr lang="en-US" i="1" dirty="0"/>
              <a:t>not</a:t>
            </a:r>
            <a:r>
              <a:rPr lang="en-US" dirty="0"/>
              <a:t> prevent </a:t>
            </a:r>
            <a:r>
              <a:rPr lang="en-US" dirty="0">
                <a:hlinkClick r:id="rId13" action="ppaction://hlinkfile"/>
              </a:rPr>
              <a:t>motion blur</a:t>
            </a:r>
            <a:r>
              <a:rPr lang="en-US" dirty="0"/>
              <a:t> caused by the movement of the subject or by extreme movements of the camera. Image stabilization is only designed for and capable of reducing blur that results from normal, minute shaking of a lens due to hand-held shooting. Some lenses and camera bodies include a secondary </a:t>
            </a:r>
            <a:r>
              <a:rPr lang="en-US" dirty="0">
                <a:hlinkClick r:id="rId14" action="ppaction://hlinkfile" tooltip="Panning (camera)"/>
              </a:rPr>
              <a:t>panning</a:t>
            </a:r>
            <a:r>
              <a:rPr lang="en-US" dirty="0"/>
              <a:t> mode or a more aggressive 'active mode', both described in greater detail below under </a:t>
            </a:r>
            <a:r>
              <a:rPr lang="en-US" dirty="0">
                <a:hlinkClick r:id="rId15" action="ppaction://hlinkfile"/>
              </a:rPr>
              <a:t>optical image stabilization</a:t>
            </a:r>
            <a:r>
              <a:rPr lang="en-US" dirty="0"/>
              <a:t>.</a:t>
            </a:r>
          </a:p>
          <a:p>
            <a:endParaRPr lang="en-US" dirty="0"/>
          </a:p>
          <a:p>
            <a:r>
              <a:rPr lang="en-US" dirty="0"/>
              <a:t>There are two types of implementation - lens-based, or body-based stabilization. These refer to where the stabilizing system is located. Both have their advantages and disadvantages.</a:t>
            </a:r>
            <a:r>
              <a:rPr lang="en-US" baseline="30000" dirty="0">
                <a:hlinkClick r:id="rId16" action="ppaction://hlinkfile"/>
              </a:rPr>
              <a:t>[</a:t>
            </a:r>
            <a:endParaRPr lang="en-US" dirty="0"/>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27</a:t>
            </a:fld>
            <a:endParaRPr lang="en-US"/>
          </a:p>
        </p:txBody>
      </p:sp>
    </p:spTree>
    <p:extLst>
      <p:ext uri="{BB962C8B-B14F-4D97-AF65-F5344CB8AC3E}">
        <p14:creationId xmlns:p14="http://schemas.microsoft.com/office/powerpoint/2010/main" val="11943146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Mirror lock-up</a:t>
            </a:r>
            <a:r>
              <a:rPr lang="en-US" dirty="0"/>
              <a:t> (often abbreviated to </a:t>
            </a:r>
            <a:r>
              <a:rPr lang="en-US" b="1" dirty="0"/>
              <a:t>MLU</a:t>
            </a:r>
            <a:r>
              <a:rPr lang="en-US" dirty="0"/>
              <a:t>) is a feature employed in many </a:t>
            </a:r>
            <a:r>
              <a:rPr lang="en-US" dirty="0">
                <a:hlinkClick r:id="rId3" action="ppaction://hlinkfile" tooltip="Single-lens reflex camera"/>
              </a:rPr>
              <a:t>Single Lens Reflex</a:t>
            </a:r>
            <a:r>
              <a:rPr lang="en-US" dirty="0"/>
              <a:t> (SLR) cameras. It allows the operator to reduce </a:t>
            </a:r>
            <a:r>
              <a:rPr lang="en-US" dirty="0">
                <a:hlinkClick r:id="rId4" action="ppaction://hlinkfile" tooltip="Oscillation"/>
              </a:rPr>
              <a:t>vibration</a:t>
            </a:r>
            <a:r>
              <a:rPr lang="en-US" dirty="0"/>
              <a:t>-induced </a:t>
            </a:r>
            <a:r>
              <a:rPr lang="en-US" dirty="0">
                <a:hlinkClick r:id="rId5" action="ppaction://hlinkfile"/>
              </a:rPr>
              <a:t>motion blur</a:t>
            </a:r>
            <a:r>
              <a:rPr lang="en-US" dirty="0"/>
              <a:t> during </a:t>
            </a:r>
            <a:r>
              <a:rPr lang="en-US" dirty="0">
                <a:hlinkClick r:id="rId6" action="ppaction://hlinkfile" tooltip="Exposure (photography)"/>
              </a:rPr>
              <a:t>exposure</a:t>
            </a:r>
            <a:r>
              <a:rPr lang="en-US" dirty="0"/>
              <a:t>. It also allows the mounting of lenses which extend into the SLR's mirror box when mounted.</a:t>
            </a:r>
          </a:p>
          <a:p>
            <a:endParaRPr lang="en-US" dirty="0"/>
          </a:p>
          <a:p>
            <a:r>
              <a:rPr lang="en-US" b="1" dirty="0"/>
              <a:t>Reducing vibration</a:t>
            </a:r>
          </a:p>
          <a:p>
            <a:endParaRPr lang="en-US" b="1" dirty="0"/>
          </a:p>
          <a:p>
            <a:r>
              <a:rPr lang="en-US" dirty="0"/>
              <a:t>Normal operation in an SLR </a:t>
            </a:r>
            <a:r>
              <a:rPr lang="en-US" dirty="0">
                <a:hlinkClick r:id="rId7" action="ppaction://hlinkfile"/>
              </a:rPr>
              <a:t>camera</a:t>
            </a:r>
            <a:r>
              <a:rPr lang="en-US" dirty="0"/>
              <a:t> involves flipping the mirror up out of the light-path just before the </a:t>
            </a:r>
            <a:r>
              <a:rPr lang="en-US" dirty="0">
                <a:hlinkClick r:id="rId8" action="ppaction://hlinkfile" tooltip="Shutter (photography)"/>
              </a:rPr>
              <a:t>shutter</a:t>
            </a:r>
            <a:r>
              <a:rPr lang="en-US" dirty="0"/>
              <a:t> opens, and then returning it when the shutter closes (although very early SLR's required the shutter to be cocked for the mirror to return). This causes vibration of the camera, particularly when the mirror slaps into the top of the mirror box. This vibration quickly dies away so the most motion blur is actually seen with short shutter times that capture multiple 'swings' of the </a:t>
            </a:r>
            <a:r>
              <a:rPr lang="en-US" dirty="0">
                <a:hlinkClick r:id="rId9" action="ppaction://hlinkfile"/>
              </a:rPr>
              <a:t>vibration</a:t>
            </a:r>
            <a:r>
              <a:rPr lang="en-US" dirty="0"/>
              <a:t>. While longer exposures will capture all of the </a:t>
            </a:r>
            <a:r>
              <a:rPr lang="en-US" dirty="0">
                <a:hlinkClick r:id="rId9" action="ppaction://hlinkfile" tooltip="Vibration"/>
              </a:rPr>
              <a:t>vibrations</a:t>
            </a:r>
            <a:r>
              <a:rPr lang="en-US" dirty="0"/>
              <a:t>, the exposure will be dominated by light captured when the camera is vibration-free (assuming a steady mount).</a:t>
            </a:r>
          </a:p>
          <a:p>
            <a:endParaRPr lang="en-US" dirty="0"/>
          </a:p>
          <a:p>
            <a:r>
              <a:rPr lang="en-US" dirty="0"/>
              <a:t>Mirror lock-up involves flipping the mirror up well before the shutter opens, allowing the vibrations to die down before exposing the film. On some cameras MLU may be operated by an extra push of the shutter button, the second push resulting in the actual opening of the shutter. Other arrangements may involve an extra lever or button that flips the mirror up before using the shutter release button normally. On some cameras MLU is not a separate feature, but operated as part of the </a:t>
            </a:r>
            <a:r>
              <a:rPr lang="en-US" dirty="0">
                <a:hlinkClick r:id="rId10" action="ppaction://hlinkfile"/>
              </a:rPr>
              <a:t>self timer</a:t>
            </a:r>
            <a:r>
              <a:rPr lang="en-US" dirty="0"/>
              <a:t>.</a:t>
            </a:r>
          </a:p>
          <a:p>
            <a:endParaRPr lang="en-US" dirty="0"/>
          </a:p>
          <a:p>
            <a:r>
              <a:rPr lang="en-US" dirty="0"/>
              <a:t>Note that when the mirror is in the up and locked position, the subject is no longer visible through the </a:t>
            </a:r>
            <a:r>
              <a:rPr lang="en-US" dirty="0">
                <a:hlinkClick r:id="rId11" action="ppaction://hlinkfile"/>
              </a:rPr>
              <a:t>viewfinder</a:t>
            </a:r>
            <a:r>
              <a:rPr lang="en-US" dirty="0"/>
              <a:t>. Therefore, the photographer must compose the photograph prior to activating mirror lock-up and keep the camera from moving. Use of a </a:t>
            </a:r>
            <a:r>
              <a:rPr lang="en-US" dirty="0">
                <a:hlinkClick r:id="rId12" action="ppaction://hlinkfile" tooltip="Tripod (photography)"/>
              </a:rPr>
              <a:t>tripod</a:t>
            </a:r>
            <a:r>
              <a:rPr lang="en-US" dirty="0"/>
              <a:t> helps prevent movement of the camera during this operation.</a:t>
            </a:r>
          </a:p>
          <a:p>
            <a:endParaRPr lang="en-US" dirty="0"/>
          </a:p>
          <a:p>
            <a:r>
              <a:rPr lang="en-US" dirty="0"/>
              <a:t>Combined with a remote or cable release, this greatly reduces the potential for vibration of the camera.</a:t>
            </a:r>
          </a:p>
          <a:p>
            <a:endParaRPr lang="en-US" b="1" dirty="0"/>
          </a:p>
          <a:p>
            <a:r>
              <a:rPr lang="en-US" b="1" dirty="0"/>
              <a:t>Lenses requiring mirror lock-up</a:t>
            </a:r>
          </a:p>
          <a:p>
            <a:endParaRPr lang="en-US" b="1" dirty="0"/>
          </a:p>
          <a:p>
            <a:r>
              <a:rPr lang="en-US" dirty="0"/>
              <a:t>Some lenses are designed such that they extend into the mirror box when properly mounted on an SLR. These may include early wide-angle lenses for SLR's, certain lenses designed for </a:t>
            </a:r>
            <a:r>
              <a:rPr lang="en-US" dirty="0">
                <a:hlinkClick r:id="rId13" action="ppaction://hlinkfile" tooltip="Rangefinder camera"/>
              </a:rPr>
              <a:t>rangefinder cameras</a:t>
            </a:r>
            <a:r>
              <a:rPr lang="en-US" dirty="0"/>
              <a:t>, and certain other non-SLR lenses adapted for SLR use. Mirror lock-up must be activated prior to mounting such lenses, and kept in place in order to prevent damage to the lens and/or camera. This method of operation prevents any use of the SLR viewfinder with the lens. Prior to the development of lenses utilizing the </a:t>
            </a:r>
            <a:r>
              <a:rPr lang="en-US" dirty="0" err="1">
                <a:hlinkClick r:id="rId14" action="ppaction://hlinkfile"/>
              </a:rPr>
              <a:t>Angénieux</a:t>
            </a:r>
            <a:r>
              <a:rPr lang="en-US" dirty="0">
                <a:hlinkClick r:id="rId14" action="ppaction://hlinkfile"/>
              </a:rPr>
              <a:t> </a:t>
            </a:r>
            <a:r>
              <a:rPr lang="en-US" dirty="0" err="1">
                <a:hlinkClick r:id="rId14" action="ppaction://hlinkfile"/>
              </a:rPr>
              <a:t>retrofocus</a:t>
            </a:r>
            <a:r>
              <a:rPr lang="en-US" dirty="0"/>
              <a:t> concept, mirror lock-up was essential to wide-angle SLR photography.</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28</a:t>
            </a:fld>
            <a:endParaRPr lang="en-US"/>
          </a:p>
        </p:txBody>
      </p:sp>
    </p:spTree>
    <p:extLst>
      <p:ext uri="{BB962C8B-B14F-4D97-AF65-F5344CB8AC3E}">
        <p14:creationId xmlns:p14="http://schemas.microsoft.com/office/powerpoint/2010/main" val="963420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3C8F9-C095-4533-B9DF-1A2B6D2D108D}" type="slidenum">
              <a:rPr lang="en-US" smtClean="0"/>
              <a:t>3</a:t>
            </a:fld>
            <a:endParaRPr lang="en-US"/>
          </a:p>
        </p:txBody>
      </p:sp>
    </p:spTree>
    <p:extLst>
      <p:ext uri="{BB962C8B-B14F-4D97-AF65-F5344CB8AC3E}">
        <p14:creationId xmlns:p14="http://schemas.microsoft.com/office/powerpoint/2010/main" val="135230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viewfinder of a rangefinder camera is necessarily offset from the taking lens, so that the image shown is not exactly what will be recorded on the film; this </a:t>
            </a:r>
            <a:r>
              <a:rPr lang="en-US" dirty="0">
                <a:hlinkClick r:id="rId3" action="ppaction://hlinkfile"/>
              </a:rPr>
              <a:t>parallax</a:t>
            </a:r>
            <a:r>
              <a:rPr lang="en-US" dirty="0"/>
              <a:t> error is negligible at large subject distances, but increases as the distance decreases. More advanced rangefinder cameras project into the viewfinder a </a:t>
            </a:r>
            <a:r>
              <a:rPr lang="en-US" dirty="0" err="1"/>
              <a:t>brightline</a:t>
            </a:r>
            <a:r>
              <a:rPr lang="en-US" dirty="0"/>
              <a:t> frame that moves as the lens is focused, correcting parallax error down to the minimum distance at which the rangefinder functions. The angle of view of a given lens also changes with distance, and the </a:t>
            </a:r>
            <a:r>
              <a:rPr lang="en-US" dirty="0" err="1"/>
              <a:t>brightline</a:t>
            </a:r>
            <a:r>
              <a:rPr lang="en-US" dirty="0"/>
              <a:t> frames in the finders of a few cameras automatically adjust for this as well. For extreme close-up photography, the rangefinder camera is awkward to use, as the viewfinder no longer points at the subject.</a:t>
            </a:r>
          </a:p>
          <a:p>
            <a:endParaRPr lang="en-US" dirty="0"/>
          </a:p>
          <a:p>
            <a:r>
              <a:rPr lang="en-US" dirty="0"/>
              <a:t>In contrast, the viewfinder pathway of an SLR transmits an image directly "through the lens". This eliminates </a:t>
            </a:r>
            <a:r>
              <a:rPr lang="en-US" dirty="0">
                <a:hlinkClick r:id="rId3" action="ppaction://hlinkfile"/>
              </a:rPr>
              <a:t>parallax</a:t>
            </a:r>
            <a:r>
              <a:rPr lang="en-US" dirty="0"/>
              <a:t> errors at any subject distance, thus allowing for </a:t>
            </a:r>
            <a:r>
              <a:rPr lang="en-US" dirty="0">
                <a:hlinkClick r:id="rId4" action="ppaction://hlinkfile"/>
              </a:rPr>
              <a:t>macro photography</a:t>
            </a:r>
            <a:r>
              <a:rPr lang="en-US" dirty="0"/>
              <a:t>. It also removes the need to have separate viewfinders for different lens focal lengths. In particular, this allows for extreme telephoto lenses which would otherwise be very hard to focus and compose with a rangefinder. Furthermore, the through-the-lens view allows the viewfinder to directly display the </a:t>
            </a:r>
            <a:r>
              <a:rPr lang="en-US" dirty="0">
                <a:hlinkClick r:id="rId5" action="ppaction://hlinkfile"/>
              </a:rPr>
              <a:t>depth of field</a:t>
            </a:r>
            <a:r>
              <a:rPr lang="en-US" dirty="0"/>
              <a:t> for a given aperture, which is not possible with a rangefinder design. To compensate for this, rangefinder users often use </a:t>
            </a:r>
            <a:r>
              <a:rPr lang="en-US" dirty="0">
                <a:hlinkClick r:id="rId6" action="ppaction://hlinkfile" tooltip="Depth of field"/>
              </a:rPr>
              <a:t>zone focusing</a:t>
            </a:r>
            <a:r>
              <a:rPr lang="en-US" dirty="0"/>
              <a:t>, which is especially applicable to the rapid-fire approach to street photography.</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4</a:t>
            </a:fld>
            <a:endParaRPr lang="en-US"/>
          </a:p>
        </p:txBody>
      </p:sp>
    </p:spTree>
    <p:extLst>
      <p:ext uri="{BB962C8B-B14F-4D97-AF65-F5344CB8AC3E}">
        <p14:creationId xmlns:p14="http://schemas.microsoft.com/office/powerpoint/2010/main" val="382867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Focal length is the distance from the lens to the film, when focused on a subject at infinity. In other words, focal length equals image distance for a far subject. To focus on something closer than infinity, the lens is moved farther away from the film. This is why most lenses get longer when you turn the focusing ring. </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5</a:t>
            </a:fld>
            <a:endParaRPr lang="en-US"/>
          </a:p>
        </p:txBody>
      </p:sp>
    </p:spTree>
    <p:extLst>
      <p:ext uri="{BB962C8B-B14F-4D97-AF65-F5344CB8AC3E}">
        <p14:creationId xmlns:p14="http://schemas.microsoft.com/office/powerpoint/2010/main" val="3136076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available light in a given</a:t>
            </a:r>
            <a:r>
              <a:rPr lang="en-US" baseline="0" dirty="0"/>
              <a:t> situation is typically fixed (i.e. shooting in direct sunlight, indoor with flash, indoor with incandescent or fluorescent) you don’t have the luxury of creating more or less light.  Also, the film speed or CCD sensitivity it set based on the maximum amount of image noise you are willing to accept, the only two other factors you can manipulate to achieve proper exposure are your aperture (f-stop) and exposure value (shutter speed).</a:t>
            </a:r>
          </a:p>
          <a:p>
            <a:endParaRPr lang="en-US" baseline="0" dirty="0"/>
          </a:p>
          <a:p>
            <a:r>
              <a:rPr lang="en-US" baseline="0" dirty="0"/>
              <a:t>Changing your aperture will require an inverse change in shutter speed.  Doing so will control visual aspects of the photograph such as the amount of motion blur and the depth of field.</a:t>
            </a:r>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6</a:t>
            </a:fld>
            <a:endParaRPr lang="en-US"/>
          </a:p>
        </p:txBody>
      </p:sp>
    </p:spTree>
    <p:extLst>
      <p:ext uri="{BB962C8B-B14F-4D97-AF65-F5344CB8AC3E}">
        <p14:creationId xmlns:p14="http://schemas.microsoft.com/office/powerpoint/2010/main" val="754292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strike="noStrike" kern="1200" dirty="0">
                <a:solidFill>
                  <a:schemeClr val="tx1"/>
                </a:solidFill>
                <a:effectLst/>
                <a:latin typeface="+mn-lt"/>
                <a:ea typeface="+mn-ea"/>
                <a:cs typeface="+mn-cs"/>
              </a:rPr>
              <a:t>In photography, ASA and ISO are both measurements of film speed, or sensitivity to light. ASA is a scale created by the American Standards Association, but it is no longer widely used. Now, most film is labeled by ISO, which was created in 1987 by the International Organization for Standardization. There is no difference in the film itself.</a:t>
            </a:r>
          </a:p>
          <a:p>
            <a:br>
              <a:rPr lang="en-US" sz="1200" u="none" strike="noStrike" kern="1200" dirty="0">
                <a:solidFill>
                  <a:schemeClr val="tx1"/>
                </a:solidFill>
                <a:effectLst/>
                <a:latin typeface="+mn-lt"/>
                <a:ea typeface="+mn-ea"/>
                <a:cs typeface="+mn-cs"/>
              </a:rPr>
            </a:br>
            <a:r>
              <a:rPr lang="en-US" dirty="0"/>
              <a:t>The ISO arithmetic scale corresponds to the ASA system, where a doubling of film sensitivity is represented by a doubling of the numerical film speed value. </a:t>
            </a:r>
          </a:p>
          <a:p>
            <a:endParaRPr lang="en-US" dirty="0"/>
          </a:p>
          <a:p>
            <a:r>
              <a:rPr lang="en-US" dirty="0"/>
              <a:t>ISO or ASA in the most basic terms is the speed with which your film or digital camera responds to light, so the higher the ISO/ASA rating the more sensitive the film or CCD/CMOS sensor is to light.</a:t>
            </a:r>
          </a:p>
          <a:p>
            <a:endParaRPr lang="en-US" dirty="0"/>
          </a:p>
          <a:p>
            <a:r>
              <a:rPr lang="en-US" dirty="0"/>
              <a:t>In terms of film those with lower sensitivity (lower ISO speed rating like 50 or 100) requires a longer exposure and is thus called a slow film, while stock with higher sensitivity (higher ISO speed rating such as 400 or 800) can shoot the same scene with a shorter exposure and is called a fast film.</a:t>
            </a:r>
          </a:p>
          <a:p>
            <a:endParaRPr lang="en-US" dirty="0"/>
          </a:p>
          <a:p>
            <a:r>
              <a:rPr lang="en-US" dirty="0"/>
              <a:t>The same holds true for digital camera, but you are adjusting the sensitivity of the CCD or CMOS not actually using different film, this is one of the beauties of digital cameras, you can change ISO on every shot if you wish, you don’t need different physical films!</a:t>
            </a:r>
          </a:p>
          <a:p>
            <a:endParaRPr lang="en-US" dirty="0"/>
          </a:p>
          <a:p>
            <a:r>
              <a:rPr lang="en-US" dirty="0"/>
              <a:t>The basic rule would be a higher ISO gives a higher shutter speed with the same Aperture settings, so less blur. The trade-off is that higher ISO also gives more noise or grain to your images, which can be a bad thing if it’s not a look you appreciate.</a:t>
            </a:r>
          </a:p>
          <a:p>
            <a:endParaRPr lang="en-US" dirty="0"/>
          </a:p>
          <a:p>
            <a:r>
              <a:rPr lang="en-US" b="1" dirty="0"/>
              <a:t>Film speed</a:t>
            </a:r>
            <a:r>
              <a:rPr lang="en-US" dirty="0"/>
              <a:t> is the measure of a </a:t>
            </a:r>
            <a:r>
              <a:rPr lang="en-US" dirty="0">
                <a:hlinkClick r:id="rId3" action="ppaction://hlinkfile" tooltip="Photographic film"/>
              </a:rPr>
              <a:t>photographic film's</a:t>
            </a:r>
            <a:r>
              <a:rPr lang="en-US" dirty="0"/>
              <a:t> sensitivity to </a:t>
            </a:r>
            <a:r>
              <a:rPr lang="en-US" dirty="0">
                <a:hlinkClick r:id="rId4" action="ppaction://hlinkfile"/>
              </a:rPr>
              <a:t>light</a:t>
            </a:r>
            <a:r>
              <a:rPr lang="en-US" dirty="0"/>
              <a:t>, determined by </a:t>
            </a:r>
            <a:r>
              <a:rPr lang="en-US" dirty="0" err="1">
                <a:hlinkClick r:id="rId5" action="ppaction://hlinkfile"/>
              </a:rPr>
              <a:t>sensitometry</a:t>
            </a:r>
            <a:r>
              <a:rPr lang="en-US" dirty="0"/>
              <a:t> and measured on various numerical scales, the most recent being the ISO system.</a:t>
            </a:r>
          </a:p>
          <a:p>
            <a:endParaRPr lang="en-US" dirty="0"/>
          </a:p>
          <a:p>
            <a:r>
              <a:rPr lang="en-US" dirty="0"/>
              <a:t>Relatively insensitive film, with a correspondingly lower speed index requires more </a:t>
            </a:r>
            <a:r>
              <a:rPr lang="en-US" dirty="0">
                <a:hlinkClick r:id="rId6" action="ppaction://hlinkfile" tooltip="Exposure (photography)"/>
              </a:rPr>
              <a:t>exposure</a:t>
            </a:r>
            <a:r>
              <a:rPr lang="en-US" dirty="0"/>
              <a:t> to light to produce the same image density as a more sensitive film, and is thus commonly termed a </a:t>
            </a:r>
            <a:r>
              <a:rPr lang="en-US" i="1" dirty="0"/>
              <a:t>slow film</a:t>
            </a:r>
            <a:r>
              <a:rPr lang="en-US" dirty="0"/>
              <a:t>. Highly sensitive films are correspondingly termed </a:t>
            </a:r>
            <a:r>
              <a:rPr lang="en-US" i="1" dirty="0"/>
              <a:t>fast films</a:t>
            </a:r>
            <a:r>
              <a:rPr lang="en-US" dirty="0"/>
              <a:t>. A closely related ISO system is used to measure the sensitivity of digital imaging systems. In both digital and film photography, the reduction of exposure corresponding to use of higher sensitivities generally leads to reduced image quality (via coarser </a:t>
            </a:r>
            <a:r>
              <a:rPr lang="en-US" dirty="0">
                <a:hlinkClick r:id="rId7" action="ppaction://hlinkfile"/>
              </a:rPr>
              <a:t>film grain</a:t>
            </a:r>
            <a:r>
              <a:rPr lang="en-US" dirty="0"/>
              <a:t> or higher </a:t>
            </a:r>
            <a:r>
              <a:rPr lang="en-US" dirty="0">
                <a:hlinkClick r:id="rId8" action="ppaction://hlinkfile"/>
              </a:rPr>
              <a:t>image noise</a:t>
            </a:r>
            <a:r>
              <a:rPr lang="en-US" dirty="0"/>
              <a:t> of other types). In short, the higher the film speed, the grainier the image will be.</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7</a:t>
            </a:fld>
            <a:endParaRPr lang="en-US"/>
          </a:p>
        </p:txBody>
      </p:sp>
    </p:spTree>
    <p:extLst>
      <p:ext uri="{BB962C8B-B14F-4D97-AF65-F5344CB8AC3E}">
        <p14:creationId xmlns:p14="http://schemas.microsoft.com/office/powerpoint/2010/main" val="4154351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still cameras, the term </a:t>
            </a:r>
            <a:r>
              <a:rPr lang="en-US" i="1" dirty="0"/>
              <a:t>shutter speed</a:t>
            </a:r>
            <a:r>
              <a:rPr lang="en-US" dirty="0"/>
              <a:t> represents the time that the shutter remains open when taking a photograph. Along with the </a:t>
            </a:r>
            <a:r>
              <a:rPr lang="en-US" dirty="0">
                <a:hlinkClick r:id="rId3" action="ppaction://hlinkfile"/>
              </a:rPr>
              <a:t>aperture</a:t>
            </a:r>
            <a:r>
              <a:rPr lang="en-US" dirty="0"/>
              <a:t> of the lens (also called </a:t>
            </a:r>
            <a:r>
              <a:rPr lang="en-US" dirty="0">
                <a:hlinkClick r:id="rId4" action="ppaction://hlinkfile"/>
              </a:rPr>
              <a:t>f-number</a:t>
            </a:r>
            <a:r>
              <a:rPr lang="en-US" dirty="0"/>
              <a:t>), it determines the amount of light that reaches the film or sensor. Conventionally, the exposure is measured in units of </a:t>
            </a:r>
            <a:r>
              <a:rPr lang="en-US" dirty="0">
                <a:hlinkClick r:id="rId5" action="ppaction://hlinkfile"/>
              </a:rPr>
              <a:t>exposure value</a:t>
            </a:r>
            <a:r>
              <a:rPr lang="en-US" dirty="0"/>
              <a:t> (EV), sometimes called stops, representing a halving or doubling of the exposure.</a:t>
            </a:r>
          </a:p>
          <a:p>
            <a:endParaRPr lang="en-US" dirty="0"/>
          </a:p>
          <a:p>
            <a:r>
              <a:rPr lang="en-US" dirty="0"/>
              <a:t>Multiple combinations of shutter speed and aperture can give the same exposure: halving the shutter speed doubles the exposure (1 EV more), while doubling the aperture (halving the number) increases the exposure by a factor of 4 (2 EV). For this reason, standard apertures differ by √2, or about 1.4. Thus an exposure with a shutter speed of 1/250 s and f/8 is the same as with 1/500 s and f/5.6, or 1/125 s and f/11.</a:t>
            </a:r>
          </a:p>
          <a:p>
            <a:endParaRPr lang="en-US" dirty="0"/>
          </a:p>
          <a:p>
            <a:r>
              <a:rPr lang="en-US" dirty="0"/>
              <a:t>In addition to its effect on exposure, the shutter speed changes the way movement appears in the picture. Very short shutter speeds can be used to freeze fast-moving subjects, for example at sporting events. Very long shutter speeds are used to intentionally blur a moving subject for artistic effect.  Short exposure times are sometimes called "fast", and long exposure times "slow".</a:t>
            </a:r>
          </a:p>
          <a:p>
            <a:endParaRPr lang="en-US" dirty="0"/>
          </a:p>
        </p:txBody>
      </p:sp>
      <p:sp>
        <p:nvSpPr>
          <p:cNvPr id="4" name="Slide Number Placeholder 3"/>
          <p:cNvSpPr>
            <a:spLocks noGrp="1"/>
          </p:cNvSpPr>
          <p:nvPr>
            <p:ph type="sldNum" sz="quarter" idx="10"/>
          </p:nvPr>
        </p:nvSpPr>
        <p:spPr/>
        <p:txBody>
          <a:bodyPr/>
          <a:lstStyle/>
          <a:p>
            <a:fld id="{2B13C8F9-C095-4533-B9DF-1A2B6D2D108D}" type="slidenum">
              <a:rPr lang="en-US" smtClean="0"/>
              <a:t>8</a:t>
            </a:fld>
            <a:endParaRPr lang="en-US"/>
          </a:p>
        </p:txBody>
      </p:sp>
    </p:spTree>
    <p:extLst>
      <p:ext uri="{BB962C8B-B14F-4D97-AF65-F5344CB8AC3E}">
        <p14:creationId xmlns:p14="http://schemas.microsoft.com/office/powerpoint/2010/main" val="728550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The f-stop is a term for a measurable expression of how much light is entering a camera lens. </a:t>
            </a:r>
          </a:p>
          <a:p>
            <a:endParaRPr lang="en-US" dirty="0">
              <a:effectLst/>
            </a:endParaRPr>
          </a:p>
          <a:p>
            <a:r>
              <a:rPr lang="en-US" dirty="0">
                <a:effectLst/>
              </a:rPr>
              <a:t>All cameras have a lens which helps record the image. Light must come in through the lens in an exact amount for the resulting photograph to be properly exposed, however. That is, the photo should neither be too light nor too dark. The f-stop on a camera helps regulate the exposure.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The "F" in f-stop stands for "focal length." The focal length divided by the pupil diameter, or the amount of light entering the lens determines the f-stop number. It is often expressed as something like "f/16" or "f/3." The number denotes the width of the opening in the aperture, which is an opening behind the camera lens. The aperture works rather like the pupil of the eye, and swirls narrower or wider, depending on the desired amount of light. Odd as it sounds, the larger the f-stop number, the smaller the opening in the aperture. F/16 is a smaller opening than f/3.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In a technique called reciprocity, a photographer can achieve similar results using seemingly opposite methods. For instance, he or she can use a wide f/stop and fast </a:t>
            </a:r>
            <a:r>
              <a:rPr lang="en-US" dirty="0">
                <a:effectLst/>
                <a:hlinkClick r:id="rId3"/>
              </a:rPr>
              <a:t>shutter speed</a:t>
            </a:r>
            <a:r>
              <a:rPr lang="en-US" dirty="0">
                <a:effectLst/>
              </a:rPr>
              <a:t>, or a narrow f-stop and a slow shutter speed. Both will result in a properly exposed photo. The f-stop also provides what is called "depth of field," however.</a:t>
            </a:r>
          </a:p>
        </p:txBody>
      </p:sp>
      <p:sp>
        <p:nvSpPr>
          <p:cNvPr id="4" name="Slide Number Placeholder 3"/>
          <p:cNvSpPr>
            <a:spLocks noGrp="1"/>
          </p:cNvSpPr>
          <p:nvPr>
            <p:ph type="sldNum" sz="quarter" idx="10"/>
          </p:nvPr>
        </p:nvSpPr>
        <p:spPr/>
        <p:txBody>
          <a:bodyPr/>
          <a:lstStyle/>
          <a:p>
            <a:fld id="{2B13C8F9-C095-4533-B9DF-1A2B6D2D108D}" type="slidenum">
              <a:rPr lang="en-US" smtClean="0"/>
              <a:t>9</a:t>
            </a:fld>
            <a:endParaRPr lang="en-US"/>
          </a:p>
        </p:txBody>
      </p:sp>
    </p:spTree>
    <p:extLst>
      <p:ext uri="{BB962C8B-B14F-4D97-AF65-F5344CB8AC3E}">
        <p14:creationId xmlns:p14="http://schemas.microsoft.com/office/powerpoint/2010/main" val="743781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BD88142-103A-4E64-9E49-9ED5A8312BCB}" type="datetimeFigureOut">
              <a:rPr lang="en-US" smtClean="0"/>
              <a:t>4/17/2024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BAD2B2A-D908-4354-BAB2-E777A580BB87}"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D88142-103A-4E64-9E49-9ED5A8312BCB}"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D88142-103A-4E64-9E49-9ED5A8312BCB}"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D88142-103A-4E64-9E49-9ED5A8312BCB}"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D88142-103A-4E64-9E49-9ED5A8312BCB}" type="datetimeFigureOut">
              <a:rPr lang="en-US" smtClean="0"/>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6BD88142-103A-4E64-9E49-9ED5A8312BCB}" type="datetimeFigureOut">
              <a:rPr lang="en-US" smtClean="0"/>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D2B2A-D908-4354-BAB2-E777A580BB87}"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D88142-103A-4E64-9E49-9ED5A8312BCB}" type="datetimeFigureOut">
              <a:rPr lang="en-US" smtClean="0"/>
              <a:t>4/17/2024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D88142-103A-4E64-9E49-9ED5A8312BCB}" type="datetimeFigureOut">
              <a:rPr lang="en-US" smtClean="0"/>
              <a:t>4/17/2024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D88142-103A-4E64-9E49-9ED5A8312BCB}" type="datetimeFigureOut">
              <a:rPr lang="en-US" smtClean="0"/>
              <a:t>4/17/2024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BD88142-103A-4E64-9E49-9ED5A8312BCB}" type="datetimeFigureOut">
              <a:rPr lang="en-US" smtClean="0"/>
              <a:t>4/17/2024</a:t>
            </a:fld>
            <a:endParaRPr lang="en-US"/>
          </a:p>
        </p:txBody>
      </p:sp>
      <p:sp>
        <p:nvSpPr>
          <p:cNvPr id="7" name="Slide Number Placeholder 6"/>
          <p:cNvSpPr>
            <a:spLocks noGrp="1"/>
          </p:cNvSpPr>
          <p:nvPr>
            <p:ph type="sldNum" sz="quarter" idx="12"/>
          </p:nvPr>
        </p:nvSpPr>
        <p:spPr/>
        <p:txBody>
          <a:bodyPr/>
          <a:lstStyle/>
          <a:p>
            <a:fld id="{DBAD2B2A-D908-4354-BAB2-E777A580BB87}"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D88142-103A-4E64-9E49-9ED5A8312BCB}" type="datetimeFigureOut">
              <a:rPr lang="en-US" smtClean="0"/>
              <a:t>4/17/2024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DBAD2B2A-D908-4354-BAB2-E777A580BB8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BD88142-103A-4E64-9E49-9ED5A8312BCB}" type="datetimeFigureOut">
              <a:rPr lang="en-US" smtClean="0"/>
              <a:t>4/17/2024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BAD2B2A-D908-4354-BAB2-E777A580BB8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6.jp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jpeg"/><Relationship Id="rId4" Type="http://schemas.openxmlformats.org/officeDocument/2006/relationships/image" Target="../media/image22.png"/><Relationship Id="rId9" Type="http://schemas.openxmlformats.org/officeDocument/2006/relationships/image" Target="../media/image27.gif"/></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48.jpe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5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Basic Photography</a:t>
            </a:r>
          </a:p>
        </p:txBody>
      </p:sp>
      <p:sp>
        <p:nvSpPr>
          <p:cNvPr id="3" name="Subtitle 2"/>
          <p:cNvSpPr>
            <a:spLocks noGrp="1"/>
          </p:cNvSpPr>
          <p:nvPr>
            <p:ph type="subTitle" idx="1"/>
          </p:nvPr>
        </p:nvSpPr>
        <p:spPr/>
        <p:txBody>
          <a:bodyPr>
            <a:normAutofit/>
          </a:bodyPr>
          <a:lstStyle/>
          <a:p>
            <a:r>
              <a:rPr lang="en-US" dirty="0"/>
              <a:t>“Knowing the jargon is half the battle”</a:t>
            </a:r>
          </a:p>
        </p:txBody>
      </p:sp>
    </p:spTree>
    <p:extLst>
      <p:ext uri="{BB962C8B-B14F-4D97-AF65-F5344CB8AC3E}">
        <p14:creationId xmlns:p14="http://schemas.microsoft.com/office/powerpoint/2010/main" val="127287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Aperture (f-stop)</a:t>
            </a:r>
          </a:p>
        </p:txBody>
      </p:sp>
      <p:sp>
        <p:nvSpPr>
          <p:cNvPr id="3" name="Content Placeholder 2"/>
          <p:cNvSpPr>
            <a:spLocks noGrp="1"/>
          </p:cNvSpPr>
          <p:nvPr>
            <p:ph idx="1"/>
          </p:nvPr>
        </p:nvSpPr>
        <p:spPr/>
        <p:txBody>
          <a:bodyPr/>
          <a:lstStyle/>
          <a:p>
            <a:r>
              <a:rPr lang="en-US" dirty="0"/>
              <a:t>Expressed as “stops”; a doubling or halving of neighboring value</a:t>
            </a:r>
          </a:p>
          <a:p>
            <a:r>
              <a:rPr lang="en-US" dirty="0"/>
              <a:t>Values represent fractions of full open</a:t>
            </a:r>
          </a:p>
          <a:p>
            <a:endParaRPr lang="en-US" dirty="0"/>
          </a:p>
          <a:p>
            <a:endParaRPr lang="en-US" dirty="0"/>
          </a:p>
          <a:p>
            <a:r>
              <a:rPr lang="en-US" dirty="0"/>
              <a:t>Larger denominators equate to smaller diameters</a:t>
            </a:r>
          </a:p>
        </p:txBody>
      </p:sp>
      <mc:AlternateContent xmlns:mc="http://schemas.openxmlformats.org/markup-compatibility/2006" xmlns:a14="http://schemas.microsoft.com/office/drawing/2010/main">
        <mc:Choice Requires="a14">
          <p:sp>
            <p:nvSpPr>
              <p:cNvPr id="5" name="TextBox 4"/>
              <p:cNvSpPr txBox="1"/>
              <p:nvPr/>
            </p:nvSpPr>
            <p:spPr>
              <a:xfrm>
                <a:off x="1333500" y="3730604"/>
                <a:ext cx="6477000" cy="61279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b="0" i="1" smtClean="0">
                              <a:latin typeface="Cambria Math"/>
                            </a:rPr>
                            <m:t>1</m:t>
                          </m:r>
                        </m:num>
                        <m:den>
                          <m:r>
                            <a:rPr lang="en-US" b="0" i="1" smtClean="0">
                              <a:latin typeface="Cambria Math"/>
                            </a:rPr>
                            <m:t>1</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1.4</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2.0</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2.8</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4</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5.6</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8</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11</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16</m:t>
                          </m:r>
                        </m:den>
                      </m:f>
                      <m:r>
                        <a:rPr lang="en-US" b="0" i="1" smtClean="0">
                          <a:latin typeface="Cambria Math"/>
                        </a:rPr>
                        <m:t>   </m:t>
                      </m:r>
                      <m:f>
                        <m:fPr>
                          <m:ctrlPr>
                            <a:rPr lang="en-US" b="0" i="1" smtClean="0">
                              <a:latin typeface="Cambria Math" panose="02040503050406030204" pitchFamily="18" charset="0"/>
                            </a:rPr>
                          </m:ctrlPr>
                        </m:fPr>
                        <m:num>
                          <m:r>
                            <a:rPr lang="en-US" b="0" i="1" smtClean="0">
                              <a:latin typeface="Cambria Math"/>
                            </a:rPr>
                            <m:t>1</m:t>
                          </m:r>
                        </m:num>
                        <m:den>
                          <m:r>
                            <a:rPr lang="en-US" b="0" i="1" smtClean="0">
                              <a:latin typeface="Cambria Math"/>
                            </a:rPr>
                            <m:t>22</m:t>
                          </m:r>
                        </m:den>
                      </m:f>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1333500" y="3730604"/>
                <a:ext cx="6477000" cy="612796"/>
              </a:xfrm>
              <a:prstGeom prst="rect">
                <a:avLst/>
              </a:prstGeom>
              <a:blipFill rotWithShape="1">
                <a:blip r:embed="rId3"/>
                <a:stretch>
                  <a:fillRect/>
                </a:stretch>
              </a:blipFill>
            </p:spPr>
            <p:txBody>
              <a:bodyPr/>
              <a:lstStyle/>
              <a:p>
                <a:r>
                  <a:rPr lang="en-US">
                    <a:noFill/>
                  </a:rPr>
                  <a:t> </a:t>
                </a:r>
              </a:p>
            </p:txBody>
          </p:sp>
        </mc:Fallback>
      </mc:AlternateContent>
      <p:sp>
        <p:nvSpPr>
          <p:cNvPr id="6" name="TextBox 5"/>
          <p:cNvSpPr txBox="1"/>
          <p:nvPr/>
        </p:nvSpPr>
        <p:spPr>
          <a:xfrm>
            <a:off x="2033485" y="5486400"/>
            <a:ext cx="5077031" cy="369332"/>
          </a:xfrm>
          <a:prstGeom prst="rect">
            <a:avLst/>
          </a:prstGeom>
          <a:noFill/>
        </p:spPr>
        <p:txBody>
          <a:bodyPr wrap="none" rtlCol="0">
            <a:spAutoFit/>
          </a:bodyPr>
          <a:lstStyle/>
          <a:p>
            <a:r>
              <a:rPr lang="en-US" dirty="0"/>
              <a:t>f/1.4  f/2.0  f/2.8  f/4  f/5.6  f/8  f/11  f/16  f/22</a:t>
            </a:r>
          </a:p>
        </p:txBody>
      </p:sp>
    </p:spTree>
    <p:extLst>
      <p:ext uri="{BB962C8B-B14F-4D97-AF65-F5344CB8AC3E}">
        <p14:creationId xmlns:p14="http://schemas.microsoft.com/office/powerpoint/2010/main" val="3805932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Aperture (f-stop)</a:t>
            </a:r>
          </a:p>
        </p:txBody>
      </p:sp>
      <p:sp>
        <p:nvSpPr>
          <p:cNvPr id="3" name="Content Placeholder 2"/>
          <p:cNvSpPr>
            <a:spLocks noGrp="1"/>
          </p:cNvSpPr>
          <p:nvPr>
            <p:ph idx="1"/>
          </p:nvPr>
        </p:nvSpPr>
        <p:spPr>
          <a:xfrm>
            <a:off x="1043493" y="2323652"/>
            <a:ext cx="4290508" cy="3508977"/>
          </a:xfrm>
        </p:spPr>
        <p:txBody>
          <a:bodyPr/>
          <a:lstStyle/>
          <a:p>
            <a:r>
              <a:rPr lang="en-US" dirty="0"/>
              <a:t>Larger denominators equate to smaller diameters</a:t>
            </a: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62600" y="1092819"/>
            <a:ext cx="2209800" cy="5090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4542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Aperture (f-stop)</a:t>
            </a:r>
          </a:p>
        </p:txBody>
      </p:sp>
      <p:graphicFrame>
        <p:nvGraphicFramePr>
          <p:cNvPr id="11" name="Table 10"/>
          <p:cNvGraphicFramePr>
            <a:graphicFrameLocks noGrp="1"/>
          </p:cNvGraphicFramePr>
          <p:nvPr>
            <p:extLst>
              <p:ext uri="{D42A27DB-BD31-4B8C-83A1-F6EECF244321}">
                <p14:modId xmlns:p14="http://schemas.microsoft.com/office/powerpoint/2010/main" val="1948750519"/>
              </p:ext>
            </p:extLst>
          </p:nvPr>
        </p:nvGraphicFramePr>
        <p:xfrm>
          <a:off x="1054894" y="2362200"/>
          <a:ext cx="7034212" cy="3813175"/>
        </p:xfrm>
        <a:graphic>
          <a:graphicData uri="http://schemas.openxmlformats.org/drawingml/2006/table">
            <a:tbl>
              <a:tblPr firstRow="1" firstCol="1" bandRow="1">
                <a:tableStyleId>{21E4AEA4-8DFA-4A89-87EB-49C32662AFE0}</a:tableStyleId>
              </a:tblPr>
              <a:tblGrid>
                <a:gridCol w="798076">
                  <a:extLst>
                    <a:ext uri="{9D8B030D-6E8A-4147-A177-3AD203B41FA5}">
                      <a16:colId xmlns:a16="http://schemas.microsoft.com/office/drawing/2014/main" val="20000"/>
                    </a:ext>
                  </a:extLst>
                </a:gridCol>
                <a:gridCol w="1043997">
                  <a:extLst>
                    <a:ext uri="{9D8B030D-6E8A-4147-A177-3AD203B41FA5}">
                      <a16:colId xmlns:a16="http://schemas.microsoft.com/office/drawing/2014/main" val="20001"/>
                    </a:ext>
                  </a:extLst>
                </a:gridCol>
                <a:gridCol w="1433754">
                  <a:extLst>
                    <a:ext uri="{9D8B030D-6E8A-4147-A177-3AD203B41FA5}">
                      <a16:colId xmlns:a16="http://schemas.microsoft.com/office/drawing/2014/main" val="20002"/>
                    </a:ext>
                  </a:extLst>
                </a:gridCol>
                <a:gridCol w="1433754">
                  <a:extLst>
                    <a:ext uri="{9D8B030D-6E8A-4147-A177-3AD203B41FA5}">
                      <a16:colId xmlns:a16="http://schemas.microsoft.com/office/drawing/2014/main" val="20003"/>
                    </a:ext>
                  </a:extLst>
                </a:gridCol>
                <a:gridCol w="1433754">
                  <a:extLst>
                    <a:ext uri="{9D8B030D-6E8A-4147-A177-3AD203B41FA5}">
                      <a16:colId xmlns:a16="http://schemas.microsoft.com/office/drawing/2014/main" val="20004"/>
                    </a:ext>
                  </a:extLst>
                </a:gridCol>
                <a:gridCol w="890877">
                  <a:extLst>
                    <a:ext uri="{9D8B030D-6E8A-4147-A177-3AD203B41FA5}">
                      <a16:colId xmlns:a16="http://schemas.microsoft.com/office/drawing/2014/main" val="20005"/>
                    </a:ext>
                  </a:extLst>
                </a:gridCol>
              </a:tblGrid>
              <a:tr h="558025">
                <a:tc>
                  <a:txBody>
                    <a:bodyPr/>
                    <a:lstStyle/>
                    <a:p>
                      <a:pPr algn="l" fontAlgn="b"/>
                      <a:endParaRPr lang="en-US" sz="1400" b="0" i="0" u="none" strike="noStrike" dirty="0">
                        <a:solidFill>
                          <a:srgbClr val="000000"/>
                        </a:solidFill>
                        <a:effectLst/>
                        <a:latin typeface="Calibri"/>
                      </a:endParaRPr>
                    </a:p>
                  </a:txBody>
                  <a:tcPr marL="0" marR="0" marT="0" marB="0" anchor="b"/>
                </a:tc>
                <a:tc>
                  <a:txBody>
                    <a:bodyPr/>
                    <a:lstStyle/>
                    <a:p>
                      <a:pPr algn="ctr" fontAlgn="ctr"/>
                      <a:r>
                        <a:rPr lang="en-US" sz="1400" u="none" strike="noStrike" dirty="0">
                          <a:effectLst/>
                        </a:rPr>
                        <a:t>f/stop</a:t>
                      </a:r>
                      <a:endParaRPr lang="en-US" sz="1400" b="1" i="0" u="none" strike="noStrike" dirty="0">
                        <a:solidFill>
                          <a:srgbClr val="FFFFFF"/>
                        </a:solidFill>
                        <a:effectLst/>
                        <a:latin typeface="Calibri"/>
                      </a:endParaRPr>
                    </a:p>
                  </a:txBody>
                  <a:tcPr marL="0" marR="0" marT="0" marB="0" anchor="ctr"/>
                </a:tc>
                <a:tc>
                  <a:txBody>
                    <a:bodyPr/>
                    <a:lstStyle/>
                    <a:p>
                      <a:pPr algn="ctr" fontAlgn="ctr"/>
                      <a:r>
                        <a:rPr lang="en-US" sz="1400" u="none" strike="noStrike" dirty="0">
                          <a:effectLst/>
                        </a:rPr>
                        <a:t>Aperture</a:t>
                      </a:r>
                      <a:br>
                        <a:rPr lang="en-US" sz="1400" u="none" strike="noStrike" dirty="0">
                          <a:effectLst/>
                        </a:rPr>
                      </a:br>
                      <a:r>
                        <a:rPr lang="en-US" sz="1400" u="none" strike="noStrike" dirty="0">
                          <a:effectLst/>
                        </a:rPr>
                        <a:t>Diameter (mm)</a:t>
                      </a:r>
                      <a:endParaRPr lang="en-US" sz="1400" b="1" i="0" u="none" strike="noStrike" dirty="0">
                        <a:solidFill>
                          <a:srgbClr val="FFFFFF"/>
                        </a:solidFill>
                        <a:effectLst/>
                        <a:latin typeface="Calibri"/>
                      </a:endParaRPr>
                    </a:p>
                  </a:txBody>
                  <a:tcPr marL="0" marR="0" marT="0" marB="0" anchor="ctr"/>
                </a:tc>
                <a:tc>
                  <a:txBody>
                    <a:bodyPr/>
                    <a:lstStyle/>
                    <a:p>
                      <a:pPr algn="ctr" fontAlgn="ctr"/>
                      <a:r>
                        <a:rPr lang="en-US" sz="1400" u="none" strike="noStrike">
                          <a:effectLst/>
                        </a:rPr>
                        <a:t>Aperture</a:t>
                      </a:r>
                      <a:br>
                        <a:rPr lang="en-US" sz="1400" u="none" strike="noStrike">
                          <a:effectLst/>
                        </a:rPr>
                      </a:br>
                      <a:r>
                        <a:rPr lang="en-US" sz="1400" u="none" strike="noStrike">
                          <a:effectLst/>
                        </a:rPr>
                        <a:t>Radius (mm)</a:t>
                      </a:r>
                      <a:endParaRPr lang="en-US" sz="1400" b="1" i="0" u="none" strike="noStrike">
                        <a:solidFill>
                          <a:srgbClr val="FFFFFF"/>
                        </a:solidFill>
                        <a:effectLst/>
                        <a:latin typeface="Calibri"/>
                      </a:endParaRPr>
                    </a:p>
                  </a:txBody>
                  <a:tcPr marL="0" marR="0" marT="0" marB="0" anchor="ctr"/>
                </a:tc>
                <a:tc>
                  <a:txBody>
                    <a:bodyPr/>
                    <a:lstStyle/>
                    <a:p>
                      <a:pPr algn="ctr" fontAlgn="ctr"/>
                      <a:r>
                        <a:rPr lang="en-US" sz="1400" u="none" strike="noStrike" dirty="0">
                          <a:effectLst/>
                        </a:rPr>
                        <a:t>Aperture</a:t>
                      </a:r>
                      <a:br>
                        <a:rPr lang="en-US" sz="1400" u="none" strike="noStrike" dirty="0">
                          <a:effectLst/>
                        </a:rPr>
                      </a:br>
                      <a:r>
                        <a:rPr lang="en-US" sz="1400" u="none" strike="noStrike" dirty="0">
                          <a:effectLst/>
                        </a:rPr>
                        <a:t>Area (sq. mm)</a:t>
                      </a:r>
                      <a:endParaRPr lang="en-US" sz="1400" b="1" i="0" u="none" strike="noStrike" dirty="0">
                        <a:solidFill>
                          <a:srgbClr val="FFFFFF"/>
                        </a:solidFill>
                        <a:effectLst/>
                        <a:latin typeface="Calibri"/>
                      </a:endParaRPr>
                    </a:p>
                  </a:txBody>
                  <a:tcPr marL="0" marR="0" marT="0" marB="0" anchor="ctr"/>
                </a:tc>
                <a:tc>
                  <a:txBody>
                    <a:bodyPr/>
                    <a:lstStyle/>
                    <a:p>
                      <a:pPr algn="ctr" fontAlgn="ctr"/>
                      <a:r>
                        <a:rPr lang="en-US" sz="1400" u="none" strike="noStrike" dirty="0">
                          <a:effectLst/>
                        </a:rPr>
                        <a:t>Ratio</a:t>
                      </a:r>
                      <a:endParaRPr lang="en-US" sz="1400" b="1" i="0" u="none" strike="noStrike" dirty="0">
                        <a:solidFill>
                          <a:srgbClr val="FFFFFF"/>
                        </a:solidFill>
                        <a:effectLst/>
                        <a:latin typeface="Calibri"/>
                      </a:endParaRPr>
                    </a:p>
                  </a:txBody>
                  <a:tcPr marL="0" marR="0" marT="0" marB="0" anchor="ctr"/>
                </a:tc>
                <a:extLst>
                  <a:ext uri="{0D108BD9-81ED-4DB2-BD59-A6C34878D82A}">
                    <a16:rowId xmlns:a16="http://schemas.microsoft.com/office/drawing/2014/main" val="10000"/>
                  </a:ext>
                </a:extLst>
              </a:tr>
              <a:tr h="325515">
                <a:tc rowSpan="10">
                  <a:txBody>
                    <a:bodyPr/>
                    <a:lstStyle/>
                    <a:p>
                      <a:pPr algn="ctr" fontAlgn="ctr"/>
                      <a:r>
                        <a:rPr lang="en-US" sz="4400" u="none" strike="noStrike" dirty="0">
                          <a:effectLst/>
                        </a:rPr>
                        <a:t>FULL STOPS</a:t>
                      </a:r>
                      <a:endParaRPr lang="en-US" sz="4400" b="1" i="0" u="none" strike="noStrike" dirty="0">
                        <a:solidFill>
                          <a:srgbClr val="FFFFFF"/>
                        </a:solidFill>
                        <a:effectLst/>
                        <a:latin typeface="Calibri"/>
                      </a:endParaRPr>
                    </a:p>
                  </a:txBody>
                  <a:tcPr marL="0" marR="0" marT="0" marB="0" vert="vert270" anchor="ctr"/>
                </a:tc>
                <a:tc>
                  <a:txBody>
                    <a:bodyPr/>
                    <a:lstStyle/>
                    <a:p>
                      <a:pPr algn="r" fontAlgn="b"/>
                      <a:r>
                        <a:rPr lang="en-US" sz="1200" b="1" u="none" strike="noStrike" dirty="0">
                          <a:effectLst/>
                        </a:rPr>
                        <a:t>f/1.0</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50.0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25.0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1,963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1.0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1"/>
                  </a:ext>
                </a:extLst>
              </a:tr>
              <a:tr h="325515">
                <a:tc vMerge="1">
                  <a:txBody>
                    <a:bodyPr/>
                    <a:lstStyle/>
                    <a:p>
                      <a:endParaRPr lang="en-US"/>
                    </a:p>
                  </a:txBody>
                  <a:tcPr/>
                </a:tc>
                <a:tc>
                  <a:txBody>
                    <a:bodyPr/>
                    <a:lstStyle/>
                    <a:p>
                      <a:pPr algn="r" fontAlgn="b"/>
                      <a:r>
                        <a:rPr lang="en-US" sz="1200" b="1" u="none" strike="noStrike" dirty="0">
                          <a:effectLst/>
                        </a:rPr>
                        <a:t>f/1.4</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35.7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17.9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1,002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1.4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2"/>
                  </a:ext>
                </a:extLst>
              </a:tr>
              <a:tr h="325515">
                <a:tc vMerge="1">
                  <a:txBody>
                    <a:bodyPr/>
                    <a:lstStyle/>
                    <a:p>
                      <a:endParaRPr lang="en-US"/>
                    </a:p>
                  </a:txBody>
                  <a:tcPr/>
                </a:tc>
                <a:tc>
                  <a:txBody>
                    <a:bodyPr/>
                    <a:lstStyle/>
                    <a:p>
                      <a:pPr algn="r" fontAlgn="b"/>
                      <a:r>
                        <a:rPr lang="en-US" sz="1200" b="1" u="none" strike="noStrike">
                          <a:effectLst/>
                        </a:rPr>
                        <a:t>f/2.0</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25.0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12.5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491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2.0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3"/>
                  </a:ext>
                </a:extLst>
              </a:tr>
              <a:tr h="325515">
                <a:tc vMerge="1">
                  <a:txBody>
                    <a:bodyPr/>
                    <a:lstStyle/>
                    <a:p>
                      <a:endParaRPr lang="en-US"/>
                    </a:p>
                  </a:txBody>
                  <a:tcPr/>
                </a:tc>
                <a:tc>
                  <a:txBody>
                    <a:bodyPr/>
                    <a:lstStyle/>
                    <a:p>
                      <a:pPr algn="r" fontAlgn="b"/>
                      <a:r>
                        <a:rPr lang="en-US" sz="1200" b="1" u="none" strike="noStrike">
                          <a:effectLst/>
                        </a:rPr>
                        <a:t>f/2.8</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17.9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8.9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250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2.8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4"/>
                  </a:ext>
                </a:extLst>
              </a:tr>
              <a:tr h="325515">
                <a:tc vMerge="1">
                  <a:txBody>
                    <a:bodyPr/>
                    <a:lstStyle/>
                    <a:p>
                      <a:endParaRPr lang="en-US"/>
                    </a:p>
                  </a:txBody>
                  <a:tcPr/>
                </a:tc>
                <a:tc>
                  <a:txBody>
                    <a:bodyPr/>
                    <a:lstStyle/>
                    <a:p>
                      <a:pPr algn="r" fontAlgn="b"/>
                      <a:r>
                        <a:rPr lang="en-US" sz="1200" b="1" u="none" strike="noStrike">
                          <a:effectLst/>
                        </a:rPr>
                        <a:t>f/4</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12.5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6.3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123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4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5"/>
                  </a:ext>
                </a:extLst>
              </a:tr>
              <a:tr h="325515">
                <a:tc vMerge="1">
                  <a:txBody>
                    <a:bodyPr/>
                    <a:lstStyle/>
                    <a:p>
                      <a:endParaRPr lang="en-US"/>
                    </a:p>
                  </a:txBody>
                  <a:tcPr/>
                </a:tc>
                <a:tc>
                  <a:txBody>
                    <a:bodyPr/>
                    <a:lstStyle/>
                    <a:p>
                      <a:pPr algn="r" fontAlgn="b"/>
                      <a:r>
                        <a:rPr lang="en-US" sz="1200" b="1" u="none" strike="noStrike">
                          <a:effectLst/>
                        </a:rPr>
                        <a:t>f/5.6</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8.9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4.5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63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5.6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6"/>
                  </a:ext>
                </a:extLst>
              </a:tr>
              <a:tr h="325515">
                <a:tc vMerge="1">
                  <a:txBody>
                    <a:bodyPr/>
                    <a:lstStyle/>
                    <a:p>
                      <a:endParaRPr lang="en-US"/>
                    </a:p>
                  </a:txBody>
                  <a:tcPr/>
                </a:tc>
                <a:tc>
                  <a:txBody>
                    <a:bodyPr/>
                    <a:lstStyle/>
                    <a:p>
                      <a:pPr algn="r" fontAlgn="b"/>
                      <a:r>
                        <a:rPr lang="en-US" sz="1200" b="1" u="none" strike="noStrike">
                          <a:effectLst/>
                        </a:rPr>
                        <a:t>f/8</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6.3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3.1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31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8 :1</a:t>
                      </a:r>
                      <a:endParaRPr lang="en-US" sz="1200" b="1" i="0" u="none" strike="noStrike">
                        <a:solidFill>
                          <a:srgbClr val="000000"/>
                        </a:solidFill>
                        <a:effectLst/>
                        <a:latin typeface="Calibri"/>
                      </a:endParaRPr>
                    </a:p>
                  </a:txBody>
                  <a:tcPr marL="0" marT="0" marB="0" anchor="ctr"/>
                </a:tc>
                <a:extLst>
                  <a:ext uri="{0D108BD9-81ED-4DB2-BD59-A6C34878D82A}">
                    <a16:rowId xmlns:a16="http://schemas.microsoft.com/office/drawing/2014/main" val="10007"/>
                  </a:ext>
                </a:extLst>
              </a:tr>
              <a:tr h="325515">
                <a:tc vMerge="1">
                  <a:txBody>
                    <a:bodyPr/>
                    <a:lstStyle/>
                    <a:p>
                      <a:endParaRPr lang="en-US"/>
                    </a:p>
                  </a:txBody>
                  <a:tcPr/>
                </a:tc>
                <a:tc>
                  <a:txBody>
                    <a:bodyPr/>
                    <a:lstStyle/>
                    <a:p>
                      <a:pPr algn="r" fontAlgn="b"/>
                      <a:r>
                        <a:rPr lang="en-US" sz="1200" b="1" u="none" strike="noStrike">
                          <a:effectLst/>
                        </a:rPr>
                        <a:t>f/11</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4.5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2.3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16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11 :1</a:t>
                      </a:r>
                      <a:endParaRPr lang="en-US" sz="1200" b="1" i="0" u="none" strike="noStrike" dirty="0">
                        <a:solidFill>
                          <a:srgbClr val="000000"/>
                        </a:solidFill>
                        <a:effectLst/>
                        <a:latin typeface="Calibri"/>
                      </a:endParaRPr>
                    </a:p>
                  </a:txBody>
                  <a:tcPr marL="0" marT="0" marB="0" anchor="ctr"/>
                </a:tc>
                <a:extLst>
                  <a:ext uri="{0D108BD9-81ED-4DB2-BD59-A6C34878D82A}">
                    <a16:rowId xmlns:a16="http://schemas.microsoft.com/office/drawing/2014/main" val="10008"/>
                  </a:ext>
                </a:extLst>
              </a:tr>
              <a:tr h="325515">
                <a:tc vMerge="1">
                  <a:txBody>
                    <a:bodyPr/>
                    <a:lstStyle/>
                    <a:p>
                      <a:endParaRPr lang="en-US"/>
                    </a:p>
                  </a:txBody>
                  <a:tcPr/>
                </a:tc>
                <a:tc>
                  <a:txBody>
                    <a:bodyPr/>
                    <a:lstStyle/>
                    <a:p>
                      <a:pPr algn="r" fontAlgn="b"/>
                      <a:r>
                        <a:rPr lang="en-US" sz="1200" b="1" u="none" strike="noStrike">
                          <a:effectLst/>
                        </a:rPr>
                        <a:t>f/16</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3.1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1.6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8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dirty="0">
                          <a:effectLst/>
                        </a:rPr>
                        <a:t>          16 :1</a:t>
                      </a:r>
                      <a:endParaRPr lang="en-US" sz="1200" b="1" i="0" u="none" strike="noStrike" dirty="0">
                        <a:solidFill>
                          <a:srgbClr val="000000"/>
                        </a:solidFill>
                        <a:effectLst/>
                        <a:latin typeface="Calibri"/>
                      </a:endParaRPr>
                    </a:p>
                  </a:txBody>
                  <a:tcPr marL="0" marT="0" marB="0" anchor="ctr"/>
                </a:tc>
                <a:extLst>
                  <a:ext uri="{0D108BD9-81ED-4DB2-BD59-A6C34878D82A}">
                    <a16:rowId xmlns:a16="http://schemas.microsoft.com/office/drawing/2014/main" val="10009"/>
                  </a:ext>
                </a:extLst>
              </a:tr>
              <a:tr h="325515">
                <a:tc vMerge="1">
                  <a:txBody>
                    <a:bodyPr/>
                    <a:lstStyle/>
                    <a:p>
                      <a:endParaRPr lang="en-US"/>
                    </a:p>
                  </a:txBody>
                  <a:tcPr/>
                </a:tc>
                <a:tc>
                  <a:txBody>
                    <a:bodyPr/>
                    <a:lstStyle/>
                    <a:p>
                      <a:pPr algn="r" fontAlgn="b"/>
                      <a:r>
                        <a:rPr lang="en-US" sz="1200" b="1" u="none" strike="noStrike">
                          <a:effectLst/>
                        </a:rPr>
                        <a:t>f/22</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a:effectLst/>
                        </a:rPr>
                        <a:t>                         2.3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1.1 </a:t>
                      </a:r>
                      <a:endParaRPr lang="en-US" sz="1200" b="1" i="0" u="none" strike="noStrike" dirty="0">
                        <a:solidFill>
                          <a:srgbClr val="000000"/>
                        </a:solidFill>
                        <a:effectLst/>
                        <a:latin typeface="Calibri"/>
                      </a:endParaRPr>
                    </a:p>
                  </a:txBody>
                  <a:tcPr marL="0" marT="0" marB="0" anchor="ctr"/>
                </a:tc>
                <a:tc>
                  <a:txBody>
                    <a:bodyPr/>
                    <a:lstStyle/>
                    <a:p>
                      <a:pPr algn="r" fontAlgn="b"/>
                      <a:r>
                        <a:rPr lang="en-US" sz="1200" b="1" u="none" strike="noStrike">
                          <a:effectLst/>
                        </a:rPr>
                        <a:t>                             4 </a:t>
                      </a:r>
                      <a:endParaRPr lang="en-US" sz="1200" b="1" i="0" u="none" strike="noStrike">
                        <a:solidFill>
                          <a:srgbClr val="000000"/>
                        </a:solidFill>
                        <a:effectLst/>
                        <a:latin typeface="Calibri"/>
                      </a:endParaRPr>
                    </a:p>
                  </a:txBody>
                  <a:tcPr marL="0" marT="0" marB="0" anchor="ctr"/>
                </a:tc>
                <a:tc>
                  <a:txBody>
                    <a:bodyPr/>
                    <a:lstStyle/>
                    <a:p>
                      <a:pPr algn="r" fontAlgn="b"/>
                      <a:r>
                        <a:rPr lang="en-US" sz="1200" b="1" u="none" strike="noStrike" dirty="0">
                          <a:effectLst/>
                        </a:rPr>
                        <a:t>          22 :1</a:t>
                      </a:r>
                      <a:endParaRPr lang="en-US" sz="1200" b="1" i="0" u="none" strike="noStrike" dirty="0">
                        <a:solidFill>
                          <a:srgbClr val="000000"/>
                        </a:solidFill>
                        <a:effectLst/>
                        <a:latin typeface="Calibri"/>
                      </a:endParaRPr>
                    </a:p>
                  </a:txBody>
                  <a:tcPr marL="0" marT="0" marB="0" anchor="ctr"/>
                </a:tc>
                <a:extLst>
                  <a:ext uri="{0D108BD9-81ED-4DB2-BD59-A6C34878D82A}">
                    <a16:rowId xmlns:a16="http://schemas.microsoft.com/office/drawing/2014/main" val="10010"/>
                  </a:ext>
                </a:extLst>
              </a:tr>
            </a:tbl>
          </a:graphicData>
        </a:graphic>
      </p:graphicFrame>
      <p:sp>
        <p:nvSpPr>
          <p:cNvPr id="3" name="TextBox 2"/>
          <p:cNvSpPr txBox="1"/>
          <p:nvPr/>
        </p:nvSpPr>
        <p:spPr>
          <a:xfrm>
            <a:off x="457200" y="6218498"/>
            <a:ext cx="8229600" cy="277002"/>
          </a:xfrm>
          <a:prstGeom prst="rect">
            <a:avLst/>
          </a:prstGeom>
          <a:noFill/>
        </p:spPr>
        <p:txBody>
          <a:bodyPr wrap="square" rtlCol="0">
            <a:spAutoFit/>
          </a:bodyPr>
          <a:lstStyle/>
          <a:p>
            <a:pPr algn="ctr"/>
            <a:r>
              <a:rPr lang="en-US" sz="1200" dirty="0"/>
              <a:t>Table based on use of a 50mm focal length</a:t>
            </a:r>
          </a:p>
        </p:txBody>
      </p:sp>
    </p:spTree>
    <p:extLst>
      <p:ext uri="{BB962C8B-B14F-4D97-AF65-F5344CB8AC3E}">
        <p14:creationId xmlns:p14="http://schemas.microsoft.com/office/powerpoint/2010/main" val="3335705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Depth of Field</a:t>
            </a:r>
          </a:p>
        </p:txBody>
      </p:sp>
      <p:pic>
        <p:nvPicPr>
          <p:cNvPr id="5122" name="Picture 2" descr="http://camerachronicle.files.wordpress.com/2008/06/dsc_5280bw.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5800" y="2895600"/>
            <a:ext cx="4631928" cy="33686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2200" r="36173" b="29183"/>
          <a:stretch/>
        </p:blipFill>
        <p:spPr bwMode="auto">
          <a:xfrm>
            <a:off x="5638800" y="1219200"/>
            <a:ext cx="2618209" cy="2971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170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Depth of Field</a:t>
            </a:r>
          </a:p>
        </p:txBody>
      </p:sp>
      <p:pic>
        <p:nvPicPr>
          <p:cNvPr id="1026" name="Picture 2" descr="http://nightphotographyclass.com/wp-content/uploads/2009/10/dof.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3899" y="2286001"/>
            <a:ext cx="3657035" cy="25788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1.bp.blogspot.com/_Kx1cam-LnW8/SvCip_xLMiI/AAAAAAAAAAc/KD3k2g49zjE/s640/DOF-Example.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679032" y="3484457"/>
            <a:ext cx="3702968" cy="27607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2" descr="http://media.the-digital-picture.com/Images/Other/Focal-Length-Background-Blur.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834493" y="1006033"/>
            <a:ext cx="3561476" cy="1752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699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Depth of Field</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599" y="838200"/>
            <a:ext cx="7916237" cy="5257800"/>
          </a:xfrm>
          <a:prstGeom prst="rect">
            <a:avLst/>
          </a:prstGeom>
          <a:ln>
            <a:noFill/>
          </a:ln>
          <a:effectLst>
            <a:softEdge rad="112500"/>
          </a:effectLst>
        </p:spPr>
      </p:pic>
    </p:spTree>
    <p:extLst>
      <p:ext uri="{BB962C8B-B14F-4D97-AF65-F5344CB8AC3E}">
        <p14:creationId xmlns:p14="http://schemas.microsoft.com/office/powerpoint/2010/main" val="602212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can/can’t I change?</a:t>
            </a:r>
          </a:p>
        </p:txBody>
      </p:sp>
      <p:sp>
        <p:nvSpPr>
          <p:cNvPr id="3" name="Content Placeholder 2"/>
          <p:cNvSpPr>
            <a:spLocks noGrp="1"/>
          </p:cNvSpPr>
          <p:nvPr>
            <p:ph idx="1"/>
          </p:nvPr>
        </p:nvSpPr>
        <p:spPr/>
        <p:txBody>
          <a:bodyPr/>
          <a:lstStyle/>
          <a:p>
            <a:r>
              <a:rPr lang="en-US" dirty="0"/>
              <a:t>Constants</a:t>
            </a:r>
          </a:p>
          <a:p>
            <a:pPr lvl="1"/>
            <a:r>
              <a:rPr lang="en-US" dirty="0"/>
              <a:t>ISO / Film speed / Sensor sensitivity*</a:t>
            </a:r>
          </a:p>
          <a:p>
            <a:pPr lvl="1"/>
            <a:r>
              <a:rPr lang="en-US" dirty="0"/>
              <a:t>Available light</a:t>
            </a:r>
          </a:p>
          <a:p>
            <a:pPr lvl="1"/>
            <a:endParaRPr lang="en-US" dirty="0"/>
          </a:p>
          <a:p>
            <a:r>
              <a:rPr lang="en-US" dirty="0"/>
              <a:t>Variables</a:t>
            </a:r>
          </a:p>
          <a:p>
            <a:pPr lvl="1"/>
            <a:r>
              <a:rPr lang="en-US" dirty="0"/>
              <a:t>Aperture (f-stop)</a:t>
            </a:r>
          </a:p>
          <a:p>
            <a:pPr lvl="1"/>
            <a:r>
              <a:rPr lang="en-US" dirty="0"/>
              <a:t>Shutter speed (EV)</a:t>
            </a:r>
          </a:p>
        </p:txBody>
      </p:sp>
      <p:sp>
        <p:nvSpPr>
          <p:cNvPr id="4" name="TextBox 3"/>
          <p:cNvSpPr txBox="1"/>
          <p:nvPr/>
        </p:nvSpPr>
        <p:spPr>
          <a:xfrm>
            <a:off x="526162" y="6096000"/>
            <a:ext cx="6789038" cy="369332"/>
          </a:xfrm>
          <a:prstGeom prst="rect">
            <a:avLst/>
          </a:prstGeom>
          <a:noFill/>
        </p:spPr>
        <p:txBody>
          <a:bodyPr wrap="none" rtlCol="0">
            <a:spAutoFit/>
          </a:bodyPr>
          <a:lstStyle/>
          <a:p>
            <a:r>
              <a:rPr lang="en-US" dirty="0"/>
              <a:t>* Can be changed, but typically fixed for a specific project</a:t>
            </a:r>
          </a:p>
        </p:txBody>
      </p:sp>
    </p:spTree>
    <p:extLst>
      <p:ext uri="{BB962C8B-B14F-4D97-AF65-F5344CB8AC3E}">
        <p14:creationId xmlns:p14="http://schemas.microsoft.com/office/powerpoint/2010/main" val="3398492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Modes</a:t>
            </a:r>
          </a:p>
        </p:txBody>
      </p:sp>
      <p:grpSp>
        <p:nvGrpSpPr>
          <p:cNvPr id="16" name="Group 15"/>
          <p:cNvGrpSpPr/>
          <p:nvPr/>
        </p:nvGrpSpPr>
        <p:grpSpPr>
          <a:xfrm>
            <a:off x="4935973" y="2971800"/>
            <a:ext cx="3522227" cy="2936876"/>
            <a:chOff x="4508500" y="3232149"/>
            <a:chExt cx="3522227" cy="2936876"/>
          </a:xfrm>
        </p:grpSpPr>
        <p:grpSp>
          <p:nvGrpSpPr>
            <p:cNvPr id="7" name="Group 6"/>
            <p:cNvGrpSpPr/>
            <p:nvPr/>
          </p:nvGrpSpPr>
          <p:grpSpPr>
            <a:xfrm>
              <a:off x="4508500" y="3232149"/>
              <a:ext cx="2126507" cy="784225"/>
              <a:chOff x="4571998" y="3232149"/>
              <a:chExt cx="2126507" cy="784225"/>
            </a:xfrm>
          </p:grpSpPr>
          <p:pic>
            <p:nvPicPr>
              <p:cNvPr id="1031"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1998" y="3232149"/>
                <a:ext cx="758825"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5330823" y="3331873"/>
                <a:ext cx="1367682"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Sports</a:t>
                </a:r>
              </a:p>
            </p:txBody>
          </p:sp>
        </p:grpSp>
        <p:grpSp>
          <p:nvGrpSpPr>
            <p:cNvPr id="8" name="Group 7"/>
            <p:cNvGrpSpPr/>
            <p:nvPr/>
          </p:nvGrpSpPr>
          <p:grpSpPr>
            <a:xfrm>
              <a:off x="4508500" y="4333875"/>
              <a:ext cx="2806915" cy="758825"/>
              <a:chOff x="4508500" y="4151311"/>
              <a:chExt cx="2806915" cy="758825"/>
            </a:xfrm>
          </p:grpSpPr>
          <p:pic>
            <p:nvPicPr>
              <p:cNvPr id="1032"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08500" y="4151311"/>
                <a:ext cx="822325"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356224" y="4238335"/>
                <a:ext cx="1959191"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Close Up</a:t>
                </a:r>
              </a:p>
            </p:txBody>
          </p:sp>
        </p:grpSp>
        <p:grpSp>
          <p:nvGrpSpPr>
            <p:cNvPr id="9" name="Group 8"/>
            <p:cNvGrpSpPr/>
            <p:nvPr/>
          </p:nvGrpSpPr>
          <p:grpSpPr>
            <a:xfrm>
              <a:off x="4508500" y="5410200"/>
              <a:ext cx="3522227" cy="758825"/>
              <a:chOff x="4546599" y="5410200"/>
              <a:chExt cx="3522227" cy="758825"/>
            </a:xfrm>
          </p:grpSpPr>
          <p:pic>
            <p:nvPicPr>
              <p:cNvPr id="1033" name="Picture 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546599" y="5410200"/>
                <a:ext cx="809625"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356224" y="5497224"/>
                <a:ext cx="2712602"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Night Portrait</a:t>
                </a:r>
              </a:p>
            </p:txBody>
          </p:sp>
        </p:grpSp>
      </p:grpSp>
      <p:grpSp>
        <p:nvGrpSpPr>
          <p:cNvPr id="10" name="Group 9"/>
          <p:cNvGrpSpPr/>
          <p:nvPr/>
        </p:nvGrpSpPr>
        <p:grpSpPr>
          <a:xfrm>
            <a:off x="750425" y="2246472"/>
            <a:ext cx="4072785" cy="4089703"/>
            <a:chOff x="750425" y="2246472"/>
            <a:chExt cx="4072785" cy="4089703"/>
          </a:xfrm>
        </p:grpSpPr>
        <p:grpSp>
          <p:nvGrpSpPr>
            <p:cNvPr id="30" name="Group 29"/>
            <p:cNvGrpSpPr/>
            <p:nvPr/>
          </p:nvGrpSpPr>
          <p:grpSpPr>
            <a:xfrm>
              <a:off x="750425" y="2246472"/>
              <a:ext cx="4072785" cy="713753"/>
              <a:chOff x="1128712" y="5534647"/>
              <a:chExt cx="4072785" cy="713753"/>
            </a:xfrm>
          </p:grpSpPr>
          <p:sp>
            <p:nvSpPr>
              <p:cNvPr id="31" name="TextBox 30"/>
              <p:cNvSpPr txBox="1"/>
              <p:nvPr/>
            </p:nvSpPr>
            <p:spPr>
              <a:xfrm>
                <a:off x="1945477" y="5663625"/>
                <a:ext cx="3256020"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Fully Automatic</a:t>
                </a:r>
              </a:p>
            </p:txBody>
          </p:sp>
          <p:pic>
            <p:nvPicPr>
              <p:cNvPr id="32" name="Picture 31"/>
              <p:cNvPicPr>
                <a:picLocks noChangeAspect="1"/>
              </p:cNvPicPr>
              <p:nvPr/>
            </p:nvPicPr>
            <p:blipFill>
              <a:blip r:embed="rId6" cstate="email">
                <a:biLevel thresh="75000"/>
                <a:extLst>
                  <a:ext uri="{28A0092B-C50C-407E-A947-70E740481C1C}">
                    <a14:useLocalDpi xmlns:a14="http://schemas.microsoft.com/office/drawing/2010/main"/>
                  </a:ext>
                </a:extLst>
              </a:blip>
              <a:stretch>
                <a:fillRect/>
              </a:stretch>
            </p:blipFill>
            <p:spPr>
              <a:xfrm>
                <a:off x="1128712" y="5534647"/>
                <a:ext cx="762000" cy="637553"/>
              </a:xfrm>
              <a:prstGeom prst="rect">
                <a:avLst/>
              </a:prstGeom>
            </p:spPr>
          </p:pic>
        </p:grpSp>
        <p:grpSp>
          <p:nvGrpSpPr>
            <p:cNvPr id="5" name="Group 4"/>
            <p:cNvGrpSpPr/>
            <p:nvPr/>
          </p:nvGrpSpPr>
          <p:grpSpPr>
            <a:xfrm>
              <a:off x="776288" y="3346451"/>
              <a:ext cx="2358509" cy="796925"/>
              <a:chOff x="1168399" y="3733798"/>
              <a:chExt cx="2358509" cy="796925"/>
            </a:xfrm>
          </p:grpSpPr>
          <p:pic>
            <p:nvPicPr>
              <p:cNvPr id="1029" name="Picture 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168399" y="3733798"/>
                <a:ext cx="835025" cy="79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971674" y="3839871"/>
                <a:ext cx="1555234"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Portrait</a:t>
                </a:r>
              </a:p>
            </p:txBody>
          </p:sp>
        </p:grpSp>
        <p:grpSp>
          <p:nvGrpSpPr>
            <p:cNvPr id="6" name="Group 5"/>
            <p:cNvGrpSpPr/>
            <p:nvPr/>
          </p:nvGrpSpPr>
          <p:grpSpPr>
            <a:xfrm>
              <a:off x="776288" y="4441826"/>
              <a:ext cx="3206497" cy="784225"/>
              <a:chOff x="1200149" y="4940299"/>
              <a:chExt cx="3206497" cy="784225"/>
            </a:xfrm>
          </p:grpSpPr>
          <p:pic>
            <p:nvPicPr>
              <p:cNvPr id="1030" name="Picture 6"/>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200149" y="4940299"/>
                <a:ext cx="771525"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2003424" y="5040023"/>
                <a:ext cx="2403222"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Landscape</a:t>
                </a:r>
              </a:p>
            </p:txBody>
          </p:sp>
        </p:grpSp>
        <p:grpSp>
          <p:nvGrpSpPr>
            <p:cNvPr id="27" name="Group 26"/>
            <p:cNvGrpSpPr/>
            <p:nvPr/>
          </p:nvGrpSpPr>
          <p:grpSpPr>
            <a:xfrm>
              <a:off x="799438" y="5574175"/>
              <a:ext cx="2653647" cy="762000"/>
              <a:chOff x="1219200" y="2590800"/>
              <a:chExt cx="2653647" cy="762000"/>
            </a:xfrm>
          </p:grpSpPr>
          <p:pic>
            <p:nvPicPr>
              <p:cNvPr id="28" name="Picture 4" descr="http://www.chriscamera.com/images/iconnoflash.gif"/>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219200" y="2590800"/>
                <a:ext cx="733425" cy="76200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2003424" y="2679412"/>
                <a:ext cx="1869423"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Flash Off</a:t>
                </a:r>
              </a:p>
            </p:txBody>
          </p:sp>
        </p:grpSp>
      </p:grpSp>
      <p:pic>
        <p:nvPicPr>
          <p:cNvPr id="33" name="Picture 2" descr="http://www.notesonphotography.com/wp-content/uploads/mode-dial-on-nikon-d40-dslr.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943600" y="1020766"/>
            <a:ext cx="2041755" cy="1597317"/>
          </a:xfrm>
          <a:prstGeom prst="ellipse">
            <a:avLst/>
          </a:prstGeom>
          <a:ln w="63500" cap="rnd">
            <a:solidFill>
              <a:srgbClr val="333333"/>
            </a:solidFill>
          </a:ln>
          <a:effectLst>
            <a:glow rad="228600">
              <a:schemeClr val="accent4">
                <a:satMod val="175000"/>
                <a:alpha val="40000"/>
              </a:schemeClr>
            </a:glow>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8832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Modes</a:t>
            </a:r>
          </a:p>
        </p:txBody>
      </p:sp>
      <p:pic>
        <p:nvPicPr>
          <p:cNvPr id="1026" name="Picture 2" descr="http://www.notesonphotography.com/wp-content/uploads/mode-dial-on-nikon-d40-dsl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43600" y="1020766"/>
            <a:ext cx="2041755" cy="1597317"/>
          </a:xfrm>
          <a:prstGeom prst="ellipse">
            <a:avLst/>
          </a:prstGeom>
          <a:ln w="63500" cap="rnd">
            <a:solidFill>
              <a:srgbClr val="333333"/>
            </a:solidFill>
          </a:ln>
          <a:effectLst>
            <a:glow rad="228600">
              <a:schemeClr val="accent4">
                <a:satMod val="175000"/>
                <a:alpha val="40000"/>
              </a:schemeClr>
            </a:glow>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nvGrpSpPr>
          <p:cNvPr id="22" name="Group 21"/>
          <p:cNvGrpSpPr/>
          <p:nvPr/>
        </p:nvGrpSpPr>
        <p:grpSpPr>
          <a:xfrm>
            <a:off x="1143000" y="2618083"/>
            <a:ext cx="6666973" cy="3850969"/>
            <a:chOff x="938502" y="2618083"/>
            <a:chExt cx="6666973" cy="3850969"/>
          </a:xfrm>
        </p:grpSpPr>
        <p:grpSp>
          <p:nvGrpSpPr>
            <p:cNvPr id="18" name="Group 17"/>
            <p:cNvGrpSpPr/>
            <p:nvPr/>
          </p:nvGrpSpPr>
          <p:grpSpPr>
            <a:xfrm>
              <a:off x="1053117" y="2618083"/>
              <a:ext cx="6552358" cy="923330"/>
              <a:chOff x="1053117" y="2618083"/>
              <a:chExt cx="6552358" cy="923330"/>
            </a:xfrm>
          </p:grpSpPr>
          <p:sp>
            <p:nvSpPr>
              <p:cNvPr id="3" name="TextBox 2"/>
              <p:cNvSpPr txBox="1"/>
              <p:nvPr/>
            </p:nvSpPr>
            <p:spPr>
              <a:xfrm>
                <a:off x="1917699" y="2787361"/>
                <a:ext cx="5687776"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Programmed </a:t>
                </a:r>
                <a:r>
                  <a:rPr lang="en-US" sz="32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Autoexposure</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7" name="Rectangle 16"/>
              <p:cNvSpPr/>
              <p:nvPr/>
            </p:nvSpPr>
            <p:spPr>
              <a:xfrm>
                <a:off x="1053117" y="2618083"/>
                <a:ext cx="57900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t>
                </a:r>
              </a:p>
            </p:txBody>
          </p:sp>
        </p:grpSp>
        <p:grpSp>
          <p:nvGrpSpPr>
            <p:cNvPr id="19" name="Group 18"/>
            <p:cNvGrpSpPr/>
            <p:nvPr/>
          </p:nvGrpSpPr>
          <p:grpSpPr>
            <a:xfrm>
              <a:off x="990600" y="3593963"/>
              <a:ext cx="4372273" cy="923330"/>
              <a:chOff x="990600" y="3593963"/>
              <a:chExt cx="4372273" cy="923330"/>
            </a:xfrm>
          </p:grpSpPr>
          <p:sp>
            <p:nvSpPr>
              <p:cNvPr id="11" name="TextBox 10"/>
              <p:cNvSpPr txBox="1"/>
              <p:nvPr/>
            </p:nvSpPr>
            <p:spPr>
              <a:xfrm>
                <a:off x="1917699" y="3763241"/>
                <a:ext cx="3445174"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Aperture-priority</a:t>
                </a:r>
              </a:p>
            </p:txBody>
          </p:sp>
          <p:sp>
            <p:nvSpPr>
              <p:cNvPr id="26" name="Rectangle 25"/>
              <p:cNvSpPr/>
              <p:nvPr/>
            </p:nvSpPr>
            <p:spPr>
              <a:xfrm>
                <a:off x="990600" y="3593963"/>
                <a:ext cx="70403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a:t>
                </a:r>
              </a:p>
            </p:txBody>
          </p:sp>
        </p:grpSp>
        <p:grpSp>
          <p:nvGrpSpPr>
            <p:cNvPr id="20" name="Group 19"/>
            <p:cNvGrpSpPr/>
            <p:nvPr/>
          </p:nvGrpSpPr>
          <p:grpSpPr>
            <a:xfrm>
              <a:off x="1066742" y="4569843"/>
              <a:ext cx="3911410" cy="923330"/>
              <a:chOff x="1066742" y="4569843"/>
              <a:chExt cx="3911410" cy="923330"/>
            </a:xfrm>
          </p:grpSpPr>
          <p:sp>
            <p:nvSpPr>
              <p:cNvPr id="12" name="TextBox 11"/>
              <p:cNvSpPr txBox="1"/>
              <p:nvPr/>
            </p:nvSpPr>
            <p:spPr>
              <a:xfrm>
                <a:off x="1917699" y="4739121"/>
                <a:ext cx="3060453"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Shutter-priority</a:t>
                </a:r>
              </a:p>
            </p:txBody>
          </p:sp>
          <p:sp>
            <p:nvSpPr>
              <p:cNvPr id="27" name="Rectangle 26"/>
              <p:cNvSpPr/>
              <p:nvPr/>
            </p:nvSpPr>
            <p:spPr>
              <a:xfrm>
                <a:off x="1066742" y="4569843"/>
                <a:ext cx="55175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a:t>
                </a:r>
              </a:p>
            </p:txBody>
          </p:sp>
        </p:grpSp>
        <p:grpSp>
          <p:nvGrpSpPr>
            <p:cNvPr id="21" name="Group 20"/>
            <p:cNvGrpSpPr/>
            <p:nvPr/>
          </p:nvGrpSpPr>
          <p:grpSpPr>
            <a:xfrm>
              <a:off x="938502" y="5545722"/>
              <a:ext cx="4579863" cy="923330"/>
              <a:chOff x="938502" y="5545722"/>
              <a:chExt cx="4579863" cy="923330"/>
            </a:xfrm>
          </p:grpSpPr>
          <p:sp>
            <p:nvSpPr>
              <p:cNvPr id="24" name="TextBox 23"/>
              <p:cNvSpPr txBox="1"/>
              <p:nvPr/>
            </p:nvSpPr>
            <p:spPr>
              <a:xfrm>
                <a:off x="1917699" y="5715000"/>
                <a:ext cx="3600666" cy="584775"/>
              </a:xfrm>
              <a:prstGeom prst="rect">
                <a:avLst/>
              </a:prstGeom>
              <a:noFill/>
            </p:spPr>
            <p:txBody>
              <a:bodyPr wrap="none" rtlCol="0">
                <a:spAutoFit/>
              </a:bodyPr>
              <a:lstStyle/>
              <a:p>
                <a:r>
                  <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Manual Exposure</a:t>
                </a:r>
              </a:p>
            </p:txBody>
          </p:sp>
          <p:sp>
            <p:nvSpPr>
              <p:cNvPr id="28" name="Rectangle 27"/>
              <p:cNvSpPr/>
              <p:nvPr/>
            </p:nvSpPr>
            <p:spPr>
              <a:xfrm>
                <a:off x="938502" y="5545722"/>
                <a:ext cx="80823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t>
                </a:r>
              </a:p>
            </p:txBody>
          </p:sp>
        </p:grpSp>
      </p:grpSp>
    </p:spTree>
    <p:extLst>
      <p:ext uri="{BB962C8B-B14F-4D97-AF65-F5344CB8AC3E}">
        <p14:creationId xmlns:p14="http://schemas.microsoft.com/office/powerpoint/2010/main" val="2369812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Color Temperature</a:t>
            </a:r>
          </a:p>
        </p:txBody>
      </p:sp>
      <p:pic>
        <p:nvPicPr>
          <p:cNvPr id="410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00" y="2133599"/>
            <a:ext cx="4648200" cy="4327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0845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Glossary of Terms</a:t>
            </a:r>
          </a:p>
        </p:txBody>
      </p:sp>
      <p:sp>
        <p:nvSpPr>
          <p:cNvPr id="3" name="Content Placeholder 2"/>
          <p:cNvSpPr>
            <a:spLocks noGrp="1"/>
          </p:cNvSpPr>
          <p:nvPr>
            <p:ph idx="1"/>
          </p:nvPr>
        </p:nvSpPr>
        <p:spPr/>
        <p:txBody>
          <a:bodyPr>
            <a:noAutofit/>
          </a:bodyPr>
          <a:lstStyle/>
          <a:p>
            <a:r>
              <a:rPr lang="en-US" dirty="0"/>
              <a:t>Rangefinder vs. Through the Lens (TTL)</a:t>
            </a:r>
          </a:p>
          <a:p>
            <a:r>
              <a:rPr lang="en-US" dirty="0"/>
              <a:t>Focal Length</a:t>
            </a:r>
          </a:p>
          <a:p>
            <a:r>
              <a:rPr lang="en-US" dirty="0"/>
              <a:t>ISO / ASA</a:t>
            </a:r>
          </a:p>
          <a:p>
            <a:r>
              <a:rPr lang="en-US" dirty="0"/>
              <a:t>Shutter Speed (EV – Exposure Value)</a:t>
            </a:r>
          </a:p>
          <a:p>
            <a:r>
              <a:rPr lang="en-US" dirty="0"/>
              <a:t>Aperture (F-stop)</a:t>
            </a:r>
          </a:p>
          <a:p>
            <a:r>
              <a:rPr lang="en-US" dirty="0"/>
              <a:t>Depth of Field</a:t>
            </a:r>
          </a:p>
          <a:p>
            <a:r>
              <a:rPr lang="en-US" dirty="0"/>
              <a:t>Camera Modes</a:t>
            </a:r>
          </a:p>
        </p:txBody>
      </p:sp>
    </p:spTree>
    <p:extLst>
      <p:ext uri="{BB962C8B-B14F-4D97-AF65-F5344CB8AC3E}">
        <p14:creationId xmlns:p14="http://schemas.microsoft.com/office/powerpoint/2010/main" val="83002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White Balance</a:t>
            </a:r>
          </a:p>
        </p:txBody>
      </p:sp>
      <p:pic>
        <p:nvPicPr>
          <p:cNvPr id="1026" name="Picture 2" descr="http://www.alexismiller.com/phototips/whitebalance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19200" y="2209800"/>
            <a:ext cx="3018312" cy="4067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amsungimaging.net/wp-content/uploads/2010/12/WB2000popr_05_01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63451" y="838200"/>
            <a:ext cx="3670949" cy="548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6263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White Balance</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4785" y="2394030"/>
            <a:ext cx="1401384" cy="1720769"/>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58436" y="823508"/>
            <a:ext cx="1539290" cy="1570522"/>
          </a:xfrm>
          <a:prstGeom prst="rect">
            <a:avLst/>
          </a:prstGeom>
          <a:ln>
            <a:noFill/>
          </a:ln>
          <a:effectLst>
            <a:outerShdw blurRad="292100" dist="139700" dir="2700000" algn="tl" rotWithShape="0">
              <a:srgbClr val="333333">
                <a:alpha val="65000"/>
              </a:srgbClr>
            </a:outerShdw>
          </a:effectLst>
        </p:spPr>
      </p:pic>
      <p:pic>
        <p:nvPicPr>
          <p:cNvPr id="7" name="Picture 4" descr="http://www.ppmag.com/web-exclusives/assets_c/2010/04/201004we_ColRight01-thumb-504x403-105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00800" y="2743200"/>
            <a:ext cx="1993853" cy="15942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644007" y="2514600"/>
            <a:ext cx="1571092" cy="3794908"/>
          </a:xfrm>
          <a:prstGeom prst="rect">
            <a:avLst/>
          </a:prstGeom>
          <a:ln>
            <a:noFill/>
          </a:ln>
          <a:effectLst>
            <a:outerShdw blurRad="292100" dist="139700" dir="2700000" algn="tl" rotWithShape="0">
              <a:srgbClr val="333333">
                <a:alpha val="65000"/>
              </a:srgbClr>
            </a:outerShdw>
          </a:effectLst>
        </p:spPr>
      </p:pic>
      <p:pic>
        <p:nvPicPr>
          <p:cNvPr id="1026"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76450" y="4448475"/>
            <a:ext cx="3602668" cy="207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048000" y="2971800"/>
            <a:ext cx="1622476" cy="16160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85993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White Balance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57407" y="2212231"/>
            <a:ext cx="5038894" cy="25883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Before and After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5800" y="4734046"/>
            <a:ext cx="4762500" cy="15811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1148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Fill flash</a:t>
            </a:r>
          </a:p>
        </p:txBody>
      </p:sp>
      <p:pic>
        <p:nvPicPr>
          <p:cNvPr id="2052" name="Picture 4" descr="http://lh4.ggpht.com/_bGcp1PymikE/S0G7Mx4XhvI/AAAAAAAAEZs/Qn-NzanfM_U/XTI_159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2362200"/>
            <a:ext cx="5486400" cy="3658743"/>
          </a:xfrm>
          <a:prstGeom prst="rect">
            <a:avLst/>
          </a:prstGeom>
          <a:ln w="88900" cap="sq" cmpd="thickThin">
            <a:solidFill>
              <a:srgbClr val="000000"/>
            </a:solidFill>
            <a:prstDash val="solid"/>
            <a:miter lim="800000"/>
          </a:ln>
          <a:effectLst>
            <a:outerShdw blurRad="203200" dist="2667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3900" y="2667000"/>
            <a:ext cx="3200400" cy="2134266"/>
          </a:xfrm>
          <a:prstGeom prst="rect">
            <a:avLst/>
          </a:prstGeom>
          <a:ln w="88900" cap="sq" cmpd="thickThin">
            <a:solidFill>
              <a:srgbClr val="000000"/>
            </a:solidFill>
            <a:prstDash val="solid"/>
            <a:miter lim="800000"/>
          </a:ln>
          <a:effectLst>
            <a:outerShdw blurRad="203200" dist="266700" dir="2700000" algn="tl" rotWithShape="0">
              <a:prstClr val="black">
                <a:alpha val="40000"/>
              </a:prstClr>
            </a:outerShdw>
          </a:effectLst>
        </p:spPr>
      </p:pic>
    </p:spTree>
    <p:extLst>
      <p:ext uri="{BB962C8B-B14F-4D97-AF65-F5344CB8AC3E}">
        <p14:creationId xmlns:p14="http://schemas.microsoft.com/office/powerpoint/2010/main" val="2863579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Histograms</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4400" y="2249360"/>
            <a:ext cx="3760951" cy="2473452"/>
          </a:xfrm>
          <a:prstGeom prst="rect">
            <a:avLst/>
          </a:prstGeom>
          <a:ln>
            <a:noFill/>
          </a:ln>
          <a:effectLst>
            <a:outerShdw blurRad="292100" dist="139700" dir="2700000" algn="tl" rotWithShape="0">
              <a:srgbClr val="333333">
                <a:alpha val="65000"/>
              </a:srgbClr>
            </a:outerShdw>
          </a:effectLst>
        </p:spPr>
      </p:pic>
      <p:pic>
        <p:nvPicPr>
          <p:cNvPr id="2052" name="Picture 4" descr="C:\Users\bsmedley\AppData\Local\Temp\SNAGHTML464fd5.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57800" y="838200"/>
            <a:ext cx="2420125" cy="54387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62800" y="2514600"/>
            <a:ext cx="1326351" cy="14020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91879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Y:\Alpha Natural Resources\Training Files\Basic Photography\White Balance Illusion\Checker Shadow.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5800" y="2667000"/>
            <a:ext cx="4495898" cy="3505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US" dirty="0"/>
              <a:t>The Big Lie</a:t>
            </a:r>
          </a:p>
        </p:txBody>
      </p:sp>
      <p:sp>
        <p:nvSpPr>
          <p:cNvPr id="6" name="Control 4"/>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7" name="Control 5"/>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8" name="Control 6"/>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9" name="Control 7"/>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0" name="Control 8"/>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1" name="Control 9"/>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2" name="Control 10"/>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3" name="Control 11"/>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4" name="Control 12"/>
          <p:cNvSpPr>
            <a:spLocks noChangeArrowheads="1" noChangeShapeType="1"/>
          </p:cNvSpPr>
          <p:nvPr/>
        </p:nvSpPr>
        <p:spPr bwMode="auto">
          <a:xfrm>
            <a:off x="0" y="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pic>
        <p:nvPicPr>
          <p:cNvPr id="1038" name="Picture 14" descr="http://www.walyou.com/img/canon-dslr-camera-2.jpg"/>
          <p:cNvPicPr>
            <a:picLocks noChangeAspect="1" noChangeArrowheads="1"/>
          </p:cNvPicPr>
          <p:nvPr/>
        </p:nvPicPr>
        <p:blipFill rotWithShape="1">
          <a:blip r:embed="rId4" cstate="email">
            <a:extLst>
              <a:ext uri="{BEBA8EAE-BF5A-486C-A8C5-ECC9F3942E4B}">
                <a14:imgProps xmlns:a14="http://schemas.microsoft.com/office/drawing/2010/main">
                  <a14:imgLayer r:embed="rId5">
                    <a14:imgEffect>
                      <a14:backgroundRemoval t="0" b="100000" l="200" r="99600">
                        <a14:foregroundMark x1="7000" y1="67098" x2="23400" y2="67358"/>
                        <a14:foregroundMark x1="14600" y1="67358" x2="17200" y2="74093"/>
                        <a14:foregroundMark x1="23400" y1="73834" x2="13800" y2="86269"/>
                        <a14:foregroundMark x1="34600" y1="2332" x2="36200" y2="3627"/>
                        <a14:foregroundMark x1="47000" y1="1554" x2="44200" y2="4145"/>
                      </a14:backgroundRemoval>
                    </a14:imgEffect>
                  </a14:imgLayer>
                </a14:imgProps>
              </a:ext>
              <a:ext uri="{28A0092B-C50C-407E-A947-70E740481C1C}">
                <a14:useLocalDpi xmlns:a14="http://schemas.microsoft.com/office/drawing/2010/main"/>
              </a:ext>
            </a:extLst>
          </a:blip>
          <a:srcRect/>
          <a:stretch/>
        </p:blipFill>
        <p:spPr bwMode="auto">
          <a:xfrm>
            <a:off x="5414157" y="1371600"/>
            <a:ext cx="3060065" cy="2362200"/>
          </a:xfrm>
          <a:prstGeom prst="rect">
            <a:avLst/>
          </a:prstGeom>
          <a:noFill/>
          <a:extLst>
            <a:ext uri="{909E8E84-426E-40DD-AFC4-6F175D3DCCD1}">
              <a14:hiddenFill xmlns:a14="http://schemas.microsoft.com/office/drawing/2010/main">
                <a:solidFill>
                  <a:srgbClr val="FFFFFF"/>
                </a:solidFill>
              </a14:hiddenFill>
            </a:ext>
          </a:extLst>
        </p:spPr>
      </p:pic>
      <p:sp>
        <p:nvSpPr>
          <p:cNvPr id="15" name="&quot;No&quot; Symbol 14"/>
          <p:cNvSpPr/>
          <p:nvPr/>
        </p:nvSpPr>
        <p:spPr>
          <a:xfrm>
            <a:off x="5452502" y="2133600"/>
            <a:ext cx="1752600" cy="1752600"/>
          </a:xfrm>
          <a:prstGeom prst="noSmoking">
            <a:avLst>
              <a:gd name="adj" fmla="val 7395"/>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9547510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rot="16200000">
            <a:off x="4104323" y="1814513"/>
            <a:ext cx="4762500" cy="3810000"/>
          </a:xfrm>
          <a:prstGeom prst="rect">
            <a:avLst/>
          </a:prstGeom>
          <a:ln/>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vert="vert" rtlCol="0" anchor="t"/>
          <a:lstStyle/>
          <a:p>
            <a:pPr algn="ctr"/>
            <a:endParaRPr lang="en-US" sz="1400" dirty="0">
              <a:solidFill>
                <a:schemeClr val="tx1"/>
              </a:solidFill>
            </a:endParaRPr>
          </a:p>
        </p:txBody>
      </p:sp>
      <p:sp>
        <p:nvSpPr>
          <p:cNvPr id="2" name="Title 1"/>
          <p:cNvSpPr>
            <a:spLocks noGrp="1"/>
          </p:cNvSpPr>
          <p:nvPr>
            <p:ph type="title"/>
          </p:nvPr>
        </p:nvSpPr>
        <p:spPr/>
        <p:txBody>
          <a:bodyPr/>
          <a:lstStyle/>
          <a:p>
            <a:r>
              <a:rPr lang="en-US" dirty="0"/>
              <a:t>Print Sizes</a:t>
            </a:r>
          </a:p>
        </p:txBody>
      </p:sp>
      <p:sp>
        <p:nvSpPr>
          <p:cNvPr id="7" name="Rectangle 6"/>
          <p:cNvSpPr/>
          <p:nvPr/>
        </p:nvSpPr>
        <p:spPr>
          <a:xfrm rot="16200000">
            <a:off x="4818698" y="2409825"/>
            <a:ext cx="3333750" cy="2619375"/>
          </a:xfrm>
          <a:prstGeom prst="rect">
            <a:avLst/>
          </a:prstGeom>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vert="vert" rtlCol="0" anchor="t"/>
          <a:lstStyle/>
          <a:p>
            <a:pPr algn="ctr"/>
            <a:endParaRPr lang="en-US" sz="1400" dirty="0">
              <a:solidFill>
                <a:schemeClr val="tx1"/>
              </a:solidFill>
            </a:endParaRPr>
          </a:p>
        </p:txBody>
      </p:sp>
      <p:sp>
        <p:nvSpPr>
          <p:cNvPr id="6" name="Rectangle 5"/>
          <p:cNvSpPr/>
          <p:nvPr/>
        </p:nvSpPr>
        <p:spPr>
          <a:xfrm rot="16200000">
            <a:off x="5294948" y="2767013"/>
            <a:ext cx="2381250" cy="1905000"/>
          </a:xfrm>
          <a:prstGeom prst="rect">
            <a:avLst/>
          </a:prstGeom>
          <a:ln/>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vert="vert" rtlCol="0" anchor="t"/>
          <a:lstStyle/>
          <a:p>
            <a:pPr algn="ctr"/>
            <a:endParaRPr lang="en-US" sz="1400" dirty="0">
              <a:solidFill>
                <a:schemeClr val="tx1"/>
              </a:solidFill>
            </a:endParaRPr>
          </a:p>
        </p:txBody>
      </p:sp>
      <p:sp>
        <p:nvSpPr>
          <p:cNvPr id="5" name="Rectangle 4"/>
          <p:cNvSpPr/>
          <p:nvPr/>
        </p:nvSpPr>
        <p:spPr>
          <a:xfrm rot="16200000">
            <a:off x="5652136" y="3124200"/>
            <a:ext cx="1666875" cy="1190625"/>
          </a:xfrm>
          <a:prstGeom prst="rect">
            <a:avLst/>
          </a:prstGeom>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vert="vert" rtlCol="0" anchor="t"/>
          <a:lstStyle/>
          <a:p>
            <a:pPr algn="ctr"/>
            <a:endParaRPr lang="en-US" sz="1400" dirty="0">
              <a:solidFill>
                <a:schemeClr val="tx1"/>
              </a:solidFill>
            </a:endParaRPr>
          </a:p>
        </p:txBody>
      </p:sp>
      <p:sp>
        <p:nvSpPr>
          <p:cNvPr id="4" name="Rectangle 3"/>
          <p:cNvSpPr/>
          <p:nvPr/>
        </p:nvSpPr>
        <p:spPr>
          <a:xfrm rot="16200000">
            <a:off x="5771198" y="3243263"/>
            <a:ext cx="1428750" cy="952500"/>
          </a:xfrm>
          <a:prstGeom prst="rect">
            <a:avLst/>
          </a:prstGeom>
          <a:ln/>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vert="vert" rtlCol="0" anchor="t"/>
          <a:lstStyle/>
          <a:p>
            <a:pPr algn="ctr"/>
            <a:endParaRPr lang="en-US" sz="1400" dirty="0">
              <a:solidFill>
                <a:schemeClr val="tx1"/>
              </a:solidFill>
            </a:endParaRPr>
          </a:p>
        </p:txBody>
      </p:sp>
      <p:sp>
        <p:nvSpPr>
          <p:cNvPr id="3" name="Rectangle 2"/>
          <p:cNvSpPr/>
          <p:nvPr/>
        </p:nvSpPr>
        <p:spPr>
          <a:xfrm rot="16200000">
            <a:off x="5890261" y="3362325"/>
            <a:ext cx="1190625" cy="714375"/>
          </a:xfrm>
          <a:prstGeom prst="rect">
            <a:avLst/>
          </a:prstGeom>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vert="vert" rtlCol="0" anchor="ctr"/>
          <a:lstStyle/>
          <a:p>
            <a:pPr algn="ctr"/>
            <a:endParaRPr lang="en-US" sz="1400" dirty="0">
              <a:solidFill>
                <a:schemeClr val="tx1"/>
              </a:solidFill>
            </a:endParaRPr>
          </a:p>
        </p:txBody>
      </p:sp>
      <p:sp>
        <p:nvSpPr>
          <p:cNvPr id="25" name="TextBox 24"/>
          <p:cNvSpPr txBox="1"/>
          <p:nvPr/>
        </p:nvSpPr>
        <p:spPr>
          <a:xfrm>
            <a:off x="1471932" y="2270104"/>
            <a:ext cx="2077813" cy="769441"/>
          </a:xfrm>
          <a:prstGeom prst="rect">
            <a:avLst/>
          </a:prstGeom>
          <a:noFill/>
        </p:spPr>
        <p:txBody>
          <a:bodyPr wrap="none" rtlCol="0">
            <a:spAutoFit/>
          </a:bodyPr>
          <a:lstStyle/>
          <a:p>
            <a:r>
              <a:rPr lang="en-US" sz="4400" b="1" dirty="0">
                <a:ln w="1905"/>
                <a:solidFill>
                  <a:schemeClr val="accent6"/>
                </a:solidFill>
                <a:effectLst>
                  <a:innerShdw blurRad="69850" dist="43180" dir="5400000">
                    <a:srgbClr val="000000">
                      <a:alpha val="65000"/>
                    </a:srgbClr>
                  </a:innerShdw>
                </a:effectLst>
              </a:rPr>
              <a:t>16 x 20</a:t>
            </a:r>
          </a:p>
        </p:txBody>
      </p:sp>
      <p:sp>
        <p:nvSpPr>
          <p:cNvPr id="26" name="TextBox 25"/>
          <p:cNvSpPr txBox="1"/>
          <p:nvPr/>
        </p:nvSpPr>
        <p:spPr>
          <a:xfrm>
            <a:off x="1471932" y="2893361"/>
            <a:ext cx="2077813" cy="769441"/>
          </a:xfrm>
          <a:prstGeom prst="rect">
            <a:avLst/>
          </a:prstGeom>
          <a:noFill/>
        </p:spPr>
        <p:txBody>
          <a:bodyPr wrap="none" rtlCol="0">
            <a:spAutoFit/>
          </a:bodyPr>
          <a:lstStyle/>
          <a:p>
            <a:r>
              <a:rPr lang="en-US" sz="4400" b="1" dirty="0">
                <a:ln w="1905"/>
                <a:solidFill>
                  <a:schemeClr val="accent5"/>
                </a:solidFill>
                <a:effectLst>
                  <a:innerShdw blurRad="69850" dist="43180" dir="5400000">
                    <a:srgbClr val="000000">
                      <a:alpha val="65000"/>
                    </a:srgbClr>
                  </a:innerShdw>
                </a:effectLst>
              </a:rPr>
              <a:t>11 x 16</a:t>
            </a:r>
          </a:p>
        </p:txBody>
      </p:sp>
      <p:sp>
        <p:nvSpPr>
          <p:cNvPr id="27" name="TextBox 26"/>
          <p:cNvSpPr txBox="1"/>
          <p:nvPr/>
        </p:nvSpPr>
        <p:spPr>
          <a:xfrm>
            <a:off x="1629828" y="3516618"/>
            <a:ext cx="1762021" cy="769441"/>
          </a:xfrm>
          <a:prstGeom prst="rect">
            <a:avLst/>
          </a:prstGeom>
          <a:noFill/>
        </p:spPr>
        <p:txBody>
          <a:bodyPr wrap="none" rtlCol="0">
            <a:spAutoFit/>
          </a:bodyPr>
          <a:lstStyle/>
          <a:p>
            <a:r>
              <a:rPr lang="en-US" sz="4400" b="1" dirty="0">
                <a:ln w="1905"/>
                <a:solidFill>
                  <a:schemeClr val="accent4"/>
                </a:solidFill>
                <a:effectLst>
                  <a:innerShdw blurRad="69850" dist="43180" dir="5400000">
                    <a:srgbClr val="000000">
                      <a:alpha val="65000"/>
                    </a:srgbClr>
                  </a:innerShdw>
                </a:effectLst>
              </a:rPr>
              <a:t>8 x 10</a:t>
            </a:r>
          </a:p>
        </p:txBody>
      </p:sp>
      <p:sp>
        <p:nvSpPr>
          <p:cNvPr id="28" name="TextBox 27"/>
          <p:cNvSpPr txBox="1"/>
          <p:nvPr/>
        </p:nvSpPr>
        <p:spPr>
          <a:xfrm>
            <a:off x="1787723" y="4139875"/>
            <a:ext cx="1446230" cy="769441"/>
          </a:xfrm>
          <a:prstGeom prst="rect">
            <a:avLst/>
          </a:prstGeom>
          <a:noFill/>
        </p:spPr>
        <p:txBody>
          <a:bodyPr wrap="none" rtlCol="0">
            <a:spAutoFit/>
          </a:bodyPr>
          <a:lstStyle/>
          <a:p>
            <a:r>
              <a:rPr lang="en-US" sz="4400" b="1" dirty="0">
                <a:ln w="1905"/>
                <a:solidFill>
                  <a:schemeClr val="accent3"/>
                </a:solidFill>
                <a:effectLst>
                  <a:innerShdw blurRad="69850" dist="43180" dir="5400000">
                    <a:srgbClr val="000000">
                      <a:alpha val="65000"/>
                    </a:srgbClr>
                  </a:innerShdw>
                </a:effectLst>
              </a:rPr>
              <a:t>5 x 7</a:t>
            </a:r>
          </a:p>
        </p:txBody>
      </p:sp>
      <p:sp>
        <p:nvSpPr>
          <p:cNvPr id="29" name="TextBox 28"/>
          <p:cNvSpPr txBox="1"/>
          <p:nvPr/>
        </p:nvSpPr>
        <p:spPr>
          <a:xfrm>
            <a:off x="1787723" y="4763132"/>
            <a:ext cx="1446230" cy="769441"/>
          </a:xfrm>
          <a:prstGeom prst="rect">
            <a:avLst/>
          </a:prstGeom>
          <a:noFill/>
        </p:spPr>
        <p:txBody>
          <a:bodyPr wrap="none" rtlCol="0">
            <a:spAutoFit/>
          </a:bodyPr>
          <a:lstStyle/>
          <a:p>
            <a:r>
              <a:rPr lang="en-US" sz="4400" b="1" dirty="0">
                <a:ln w="1905"/>
                <a:solidFill>
                  <a:schemeClr val="accent2"/>
                </a:solidFill>
                <a:effectLst>
                  <a:innerShdw blurRad="69850" dist="43180" dir="5400000">
                    <a:srgbClr val="000000">
                      <a:alpha val="65000"/>
                    </a:srgbClr>
                  </a:innerShdw>
                </a:effectLst>
              </a:rPr>
              <a:t>4 x 6</a:t>
            </a:r>
          </a:p>
        </p:txBody>
      </p:sp>
      <p:sp>
        <p:nvSpPr>
          <p:cNvPr id="30" name="TextBox 29"/>
          <p:cNvSpPr txBox="1"/>
          <p:nvPr/>
        </p:nvSpPr>
        <p:spPr>
          <a:xfrm>
            <a:off x="1787723" y="5386388"/>
            <a:ext cx="1446230" cy="769441"/>
          </a:xfrm>
          <a:prstGeom prst="rect">
            <a:avLst/>
          </a:prstGeom>
          <a:noFill/>
        </p:spPr>
        <p:txBody>
          <a:bodyPr wrap="none" rtlCol="0">
            <a:spAutoFit/>
          </a:bodyPr>
          <a:lstStyle/>
          <a:p>
            <a:r>
              <a:rPr lang="en-US" sz="4400" b="1" dirty="0">
                <a:ln w="1905"/>
                <a:solidFill>
                  <a:schemeClr val="accent1"/>
                </a:solidFill>
                <a:effectLst>
                  <a:innerShdw blurRad="69850" dist="43180" dir="5400000">
                    <a:srgbClr val="000000">
                      <a:alpha val="65000"/>
                    </a:srgbClr>
                  </a:innerShdw>
                </a:effectLst>
              </a:rPr>
              <a:t>3 x 5</a:t>
            </a:r>
          </a:p>
        </p:txBody>
      </p:sp>
    </p:spTree>
    <p:extLst>
      <p:ext uri="{BB962C8B-B14F-4D97-AF65-F5344CB8AC3E}">
        <p14:creationId xmlns:p14="http://schemas.microsoft.com/office/powerpoint/2010/main" val="3430157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Image stabilization /</a:t>
            </a:r>
            <a:br>
              <a:rPr lang="en-US" dirty="0"/>
            </a:br>
            <a:r>
              <a:rPr lang="en-US" dirty="0"/>
              <a:t>Vibration reduction</a:t>
            </a:r>
          </a:p>
        </p:txBody>
      </p:sp>
      <p:pic>
        <p:nvPicPr>
          <p:cNvPr id="307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540125" y="4391025"/>
            <a:ext cx="4130675" cy="19705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473200" y="2219325"/>
            <a:ext cx="4130675" cy="19774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7971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Mirror lock</a:t>
            </a:r>
          </a:p>
        </p:txBody>
      </p:sp>
      <p:grpSp>
        <p:nvGrpSpPr>
          <p:cNvPr id="18" name="Group 17"/>
          <p:cNvGrpSpPr/>
          <p:nvPr/>
        </p:nvGrpSpPr>
        <p:grpSpPr>
          <a:xfrm>
            <a:off x="704850" y="2743200"/>
            <a:ext cx="6838950" cy="3467427"/>
            <a:chOff x="609600" y="2890183"/>
            <a:chExt cx="6838950" cy="3467427"/>
          </a:xfrm>
        </p:grpSpPr>
        <p:pic>
          <p:nvPicPr>
            <p:cNvPr id="1027"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09600" y="3151793"/>
              <a:ext cx="6838950" cy="3201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a:off x="4224334" y="3657600"/>
              <a:ext cx="0" cy="990600"/>
            </a:xfrm>
            <a:prstGeom prst="straightConnector1">
              <a:avLst/>
            </a:prstGeom>
            <a:ln>
              <a:solidFill>
                <a:srgbClr val="00B050"/>
              </a:solidFill>
              <a:tailEnd type="arrow"/>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a:off x="5022057" y="3657600"/>
              <a:ext cx="0" cy="990600"/>
            </a:xfrm>
            <a:prstGeom prst="straightConnector1">
              <a:avLst/>
            </a:prstGeom>
            <a:ln>
              <a:solidFill>
                <a:srgbClr val="C00000"/>
              </a:solidFill>
              <a:tailEnd type="arrow"/>
            </a:ln>
          </p:spPr>
          <p:style>
            <a:lnRef idx="3">
              <a:schemeClr val="accent3"/>
            </a:lnRef>
            <a:fillRef idx="0">
              <a:schemeClr val="accent3"/>
            </a:fillRef>
            <a:effectRef idx="2">
              <a:schemeClr val="accent3"/>
            </a:effectRef>
            <a:fontRef idx="minor">
              <a:schemeClr val="tx1"/>
            </a:fontRef>
          </p:style>
        </p:cxnSp>
        <p:cxnSp>
          <p:nvCxnSpPr>
            <p:cNvPr id="7" name="Straight Arrow Connector 6"/>
            <p:cNvCxnSpPr/>
            <p:nvPr/>
          </p:nvCxnSpPr>
          <p:spPr>
            <a:xfrm>
              <a:off x="4236239" y="3733800"/>
              <a:ext cx="778675"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3749374" y="3259614"/>
              <a:ext cx="1752403" cy="369332"/>
            </a:xfrm>
            <a:prstGeom prst="rect">
              <a:avLst/>
            </a:prstGeom>
            <a:noFill/>
          </p:spPr>
          <p:txBody>
            <a:bodyPr wrap="none" rtlCol="0">
              <a:spAutoFit/>
            </a:bodyPr>
            <a:lstStyle/>
            <a:p>
              <a:r>
                <a:rPr lang="en-US" dirty="0"/>
                <a:t>Exposure Time</a:t>
              </a:r>
            </a:p>
          </p:txBody>
        </p:sp>
        <p:sp>
          <p:nvSpPr>
            <p:cNvPr id="19" name="TextBox 18"/>
            <p:cNvSpPr txBox="1"/>
            <p:nvPr/>
          </p:nvSpPr>
          <p:spPr>
            <a:xfrm>
              <a:off x="4191000" y="4151640"/>
              <a:ext cx="580608" cy="261610"/>
            </a:xfrm>
            <a:prstGeom prst="rect">
              <a:avLst/>
            </a:prstGeom>
            <a:noFill/>
          </p:spPr>
          <p:txBody>
            <a:bodyPr wrap="none" rtlCol="0">
              <a:spAutoFit/>
            </a:bodyPr>
            <a:lstStyle/>
            <a:p>
              <a:r>
                <a:rPr lang="en-US" sz="1100" b="1" dirty="0">
                  <a:solidFill>
                    <a:srgbClr val="00B050"/>
                  </a:solidFill>
                </a:rPr>
                <a:t>Open</a:t>
              </a:r>
            </a:p>
          </p:txBody>
        </p:sp>
        <p:sp>
          <p:nvSpPr>
            <p:cNvPr id="20" name="TextBox 19"/>
            <p:cNvSpPr txBox="1"/>
            <p:nvPr/>
          </p:nvSpPr>
          <p:spPr>
            <a:xfrm>
              <a:off x="4994816" y="4151640"/>
              <a:ext cx="567784" cy="261610"/>
            </a:xfrm>
            <a:prstGeom prst="rect">
              <a:avLst/>
            </a:prstGeom>
            <a:noFill/>
          </p:spPr>
          <p:txBody>
            <a:bodyPr wrap="none" rtlCol="0">
              <a:spAutoFit/>
            </a:bodyPr>
            <a:lstStyle/>
            <a:p>
              <a:r>
                <a:rPr lang="en-US" sz="1100" b="1" dirty="0">
                  <a:solidFill>
                    <a:srgbClr val="C00000"/>
                  </a:solidFill>
                </a:rPr>
                <a:t>Close</a:t>
              </a:r>
            </a:p>
          </p:txBody>
        </p:sp>
        <p:sp>
          <p:nvSpPr>
            <p:cNvPr id="21" name="TextBox 20"/>
            <p:cNvSpPr txBox="1"/>
            <p:nvPr/>
          </p:nvSpPr>
          <p:spPr>
            <a:xfrm>
              <a:off x="1708150" y="2890183"/>
              <a:ext cx="1050288" cy="261610"/>
            </a:xfrm>
            <a:prstGeom prst="rect">
              <a:avLst/>
            </a:prstGeom>
            <a:noFill/>
          </p:spPr>
          <p:txBody>
            <a:bodyPr wrap="none" rtlCol="0">
              <a:spAutoFit/>
            </a:bodyPr>
            <a:lstStyle/>
            <a:p>
              <a:r>
                <a:rPr lang="en-US" sz="1100" dirty="0"/>
                <a:t>Mirror Flip Up</a:t>
              </a:r>
            </a:p>
          </p:txBody>
        </p:sp>
        <p:sp>
          <p:nvSpPr>
            <p:cNvPr id="22" name="TextBox 21"/>
            <p:cNvSpPr txBox="1"/>
            <p:nvPr/>
          </p:nvSpPr>
          <p:spPr>
            <a:xfrm>
              <a:off x="1981200" y="6096000"/>
              <a:ext cx="857927" cy="261610"/>
            </a:xfrm>
            <a:prstGeom prst="rect">
              <a:avLst/>
            </a:prstGeom>
            <a:noFill/>
          </p:spPr>
          <p:txBody>
            <a:bodyPr wrap="none" rtlCol="0">
              <a:spAutoFit/>
            </a:bodyPr>
            <a:lstStyle/>
            <a:p>
              <a:r>
                <a:rPr lang="en-US" sz="1100" dirty="0"/>
                <a:t>Vibrations</a:t>
              </a:r>
            </a:p>
          </p:txBody>
        </p:sp>
        <p:grpSp>
          <p:nvGrpSpPr>
            <p:cNvPr id="17" name="Group 16"/>
            <p:cNvGrpSpPr/>
            <p:nvPr/>
          </p:nvGrpSpPr>
          <p:grpSpPr>
            <a:xfrm>
              <a:off x="714249" y="4648200"/>
              <a:ext cx="554960" cy="580382"/>
              <a:chOff x="714249" y="4648200"/>
              <a:chExt cx="554960" cy="580382"/>
            </a:xfrm>
          </p:grpSpPr>
          <p:sp>
            <p:nvSpPr>
              <p:cNvPr id="23" name="TextBox 22"/>
              <p:cNvSpPr txBox="1"/>
              <p:nvPr/>
            </p:nvSpPr>
            <p:spPr>
              <a:xfrm>
                <a:off x="714249" y="4648200"/>
                <a:ext cx="554960" cy="261610"/>
              </a:xfrm>
              <a:prstGeom prst="rect">
                <a:avLst/>
              </a:prstGeom>
              <a:noFill/>
            </p:spPr>
            <p:txBody>
              <a:bodyPr wrap="none" rtlCol="0">
                <a:spAutoFit/>
              </a:bodyPr>
              <a:lstStyle/>
              <a:p>
                <a:r>
                  <a:rPr lang="en-US" sz="1100" dirty="0"/>
                  <a:t>0 Sec</a:t>
                </a:r>
              </a:p>
            </p:txBody>
          </p:sp>
          <p:cxnSp>
            <p:nvCxnSpPr>
              <p:cNvPr id="16" name="Straight Connector 15"/>
              <p:cNvCxnSpPr/>
              <p:nvPr/>
            </p:nvCxnSpPr>
            <p:spPr>
              <a:xfrm>
                <a:off x="990600" y="4908537"/>
                <a:ext cx="0" cy="320045"/>
              </a:xfrm>
              <a:prstGeom prst="line">
                <a:avLst/>
              </a:prstGeom>
            </p:spPr>
            <p:style>
              <a:lnRef idx="1">
                <a:schemeClr val="dk1"/>
              </a:lnRef>
              <a:fillRef idx="0">
                <a:schemeClr val="dk1"/>
              </a:fillRef>
              <a:effectRef idx="0">
                <a:schemeClr val="dk1"/>
              </a:effectRef>
              <a:fontRef idx="minor">
                <a:schemeClr val="tx1"/>
              </a:fontRef>
            </p:style>
          </p:cxnSp>
        </p:grpSp>
        <p:grpSp>
          <p:nvGrpSpPr>
            <p:cNvPr id="27" name="Group 26"/>
            <p:cNvGrpSpPr/>
            <p:nvPr/>
          </p:nvGrpSpPr>
          <p:grpSpPr>
            <a:xfrm>
              <a:off x="6836440" y="4648200"/>
              <a:ext cx="554960" cy="580382"/>
              <a:chOff x="714249" y="4648200"/>
              <a:chExt cx="554960" cy="580382"/>
            </a:xfrm>
          </p:grpSpPr>
          <p:sp>
            <p:nvSpPr>
              <p:cNvPr id="28" name="TextBox 27"/>
              <p:cNvSpPr txBox="1"/>
              <p:nvPr/>
            </p:nvSpPr>
            <p:spPr>
              <a:xfrm>
                <a:off x="714249" y="4648200"/>
                <a:ext cx="554960" cy="261610"/>
              </a:xfrm>
              <a:prstGeom prst="rect">
                <a:avLst/>
              </a:prstGeom>
              <a:noFill/>
            </p:spPr>
            <p:txBody>
              <a:bodyPr wrap="none" rtlCol="0">
                <a:spAutoFit/>
              </a:bodyPr>
              <a:lstStyle/>
              <a:p>
                <a:r>
                  <a:rPr lang="en-US" sz="1100" dirty="0"/>
                  <a:t>1 Sec</a:t>
                </a:r>
              </a:p>
            </p:txBody>
          </p:sp>
          <p:cxnSp>
            <p:nvCxnSpPr>
              <p:cNvPr id="29" name="Straight Connector 28"/>
              <p:cNvCxnSpPr/>
              <p:nvPr/>
            </p:nvCxnSpPr>
            <p:spPr>
              <a:xfrm>
                <a:off x="990600" y="4908537"/>
                <a:ext cx="0" cy="320045"/>
              </a:xfrm>
              <a:prstGeom prst="line">
                <a:avLst/>
              </a:prstGeom>
            </p:spPr>
            <p:style>
              <a:lnRef idx="1">
                <a:schemeClr val="dk1"/>
              </a:lnRef>
              <a:fillRef idx="0">
                <a:schemeClr val="dk1"/>
              </a:fillRef>
              <a:effectRef idx="0">
                <a:schemeClr val="dk1"/>
              </a:effectRef>
              <a:fontRef idx="minor">
                <a:schemeClr val="tx1"/>
              </a:fontRef>
            </p:style>
          </p:cxnSp>
        </p:grpSp>
      </p:grpSp>
      <p:pic>
        <p:nvPicPr>
          <p:cNvPr id="4098" name="Picture 2" descr="http://farm3.static.flickr.com/2533/4055893335_6ca408452a_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93478" y="876300"/>
            <a:ext cx="2612322" cy="23040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366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Glossary of Terms</a:t>
            </a:r>
          </a:p>
        </p:txBody>
      </p:sp>
      <p:sp>
        <p:nvSpPr>
          <p:cNvPr id="3" name="Content Placeholder 2"/>
          <p:cNvSpPr>
            <a:spLocks noGrp="1"/>
          </p:cNvSpPr>
          <p:nvPr>
            <p:ph idx="1"/>
          </p:nvPr>
        </p:nvSpPr>
        <p:spPr/>
        <p:txBody>
          <a:bodyPr>
            <a:noAutofit/>
          </a:bodyPr>
          <a:lstStyle/>
          <a:p>
            <a:r>
              <a:rPr lang="en-US" dirty="0"/>
              <a:t>Color Temperature</a:t>
            </a:r>
          </a:p>
          <a:p>
            <a:r>
              <a:rPr lang="en-US" dirty="0"/>
              <a:t>White Balance</a:t>
            </a:r>
          </a:p>
          <a:p>
            <a:r>
              <a:rPr lang="en-US" dirty="0"/>
              <a:t>Fill Flash</a:t>
            </a:r>
          </a:p>
          <a:p>
            <a:r>
              <a:rPr lang="en-US" dirty="0"/>
              <a:t>Histogram</a:t>
            </a:r>
          </a:p>
          <a:p>
            <a:r>
              <a:rPr lang="en-US" dirty="0"/>
              <a:t>Print Sizes</a:t>
            </a:r>
          </a:p>
          <a:p>
            <a:r>
              <a:rPr lang="en-US" dirty="0"/>
              <a:t>Image Stabilization / Vibration Reduction</a:t>
            </a:r>
          </a:p>
          <a:p>
            <a:r>
              <a:rPr lang="en-US" dirty="0"/>
              <a:t>Mirror Lock</a:t>
            </a:r>
          </a:p>
          <a:p>
            <a:endParaRPr lang="en-US" dirty="0"/>
          </a:p>
        </p:txBody>
      </p:sp>
    </p:spTree>
    <p:extLst>
      <p:ext uri="{BB962C8B-B14F-4D97-AF65-F5344CB8AC3E}">
        <p14:creationId xmlns:p14="http://schemas.microsoft.com/office/powerpoint/2010/main" val="83002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Rangefinder vs. TTL</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32937" y="3533772"/>
            <a:ext cx="3214890" cy="2679612"/>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67400" y="942975"/>
            <a:ext cx="2458515" cy="2400893"/>
          </a:xfrm>
          <a:prstGeom prst="rect">
            <a:avLst/>
          </a:prstGeom>
        </p:spPr>
      </p:pic>
      <p:pic>
        <p:nvPicPr>
          <p:cNvPr id="5" name="Picture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38200" y="2514599"/>
            <a:ext cx="3547273" cy="2254205"/>
          </a:xfrm>
          <a:prstGeom prst="rect">
            <a:avLst/>
          </a:prstGeom>
        </p:spPr>
      </p:pic>
    </p:spTree>
    <p:extLst>
      <p:ext uri="{BB962C8B-B14F-4D97-AF65-F5344CB8AC3E}">
        <p14:creationId xmlns:p14="http://schemas.microsoft.com/office/powerpoint/2010/main" val="406699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Focal length</a:t>
            </a:r>
          </a:p>
        </p:txBody>
      </p:sp>
      <p:pic>
        <p:nvPicPr>
          <p:cNvPr id="4098" name="Picture 2" descr="http://www.ontakingpictures.com/postImages/Mary_focallength.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80876" y="2743199"/>
            <a:ext cx="4320174" cy="32765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0" name="Picture 4" descr="http://www.howitookit.com/wp-content/uploads/2009/07/focal_length.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2000" y="2476499"/>
            <a:ext cx="29622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891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can/can’t I change?</a:t>
            </a:r>
          </a:p>
        </p:txBody>
      </p:sp>
      <p:sp>
        <p:nvSpPr>
          <p:cNvPr id="3" name="Content Placeholder 2"/>
          <p:cNvSpPr>
            <a:spLocks noGrp="1"/>
          </p:cNvSpPr>
          <p:nvPr>
            <p:ph idx="1"/>
          </p:nvPr>
        </p:nvSpPr>
        <p:spPr/>
        <p:txBody>
          <a:bodyPr/>
          <a:lstStyle/>
          <a:p>
            <a:r>
              <a:rPr lang="en-US" dirty="0"/>
              <a:t>Constants</a:t>
            </a:r>
          </a:p>
          <a:p>
            <a:pPr lvl="1"/>
            <a:r>
              <a:rPr lang="en-US" dirty="0"/>
              <a:t>ISO / Film speed / Sensor sensitivity*</a:t>
            </a:r>
          </a:p>
          <a:p>
            <a:pPr lvl="1"/>
            <a:r>
              <a:rPr lang="en-US" dirty="0"/>
              <a:t>Available light</a:t>
            </a:r>
          </a:p>
          <a:p>
            <a:pPr lvl="1"/>
            <a:endParaRPr lang="en-US" dirty="0"/>
          </a:p>
          <a:p>
            <a:r>
              <a:rPr lang="en-US" dirty="0"/>
              <a:t>Variables</a:t>
            </a:r>
          </a:p>
          <a:p>
            <a:pPr lvl="1"/>
            <a:r>
              <a:rPr lang="en-US" dirty="0"/>
              <a:t>Aperture (f-stop)</a:t>
            </a:r>
          </a:p>
          <a:p>
            <a:pPr lvl="1"/>
            <a:r>
              <a:rPr lang="en-US" dirty="0"/>
              <a:t>Shutter speed (EV)</a:t>
            </a:r>
          </a:p>
        </p:txBody>
      </p:sp>
      <p:sp>
        <p:nvSpPr>
          <p:cNvPr id="4" name="TextBox 3"/>
          <p:cNvSpPr txBox="1"/>
          <p:nvPr/>
        </p:nvSpPr>
        <p:spPr>
          <a:xfrm>
            <a:off x="526162" y="6096000"/>
            <a:ext cx="6789038" cy="369332"/>
          </a:xfrm>
          <a:prstGeom prst="rect">
            <a:avLst/>
          </a:prstGeom>
          <a:noFill/>
        </p:spPr>
        <p:txBody>
          <a:bodyPr wrap="none" rtlCol="0">
            <a:spAutoFit/>
          </a:bodyPr>
          <a:lstStyle/>
          <a:p>
            <a:r>
              <a:rPr lang="en-US" dirty="0"/>
              <a:t>* Can be changed, but typically fixed for a specific project</a:t>
            </a:r>
          </a:p>
        </p:txBody>
      </p:sp>
    </p:spTree>
    <p:extLst>
      <p:ext uri="{BB962C8B-B14F-4D97-AF65-F5344CB8AC3E}">
        <p14:creationId xmlns:p14="http://schemas.microsoft.com/office/powerpoint/2010/main" val="3116782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ISO</a:t>
            </a:r>
          </a:p>
        </p:txBody>
      </p:sp>
      <p:pic>
        <p:nvPicPr>
          <p:cNvPr id="1030" name="Picture 6" descr="http://1.bp.blogspot.com/_CHG2GRbeET8/S8hs7AB-90I/AAAAAAAAO24/ghVyVrgnzyE/s1600/thimble.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62591" y="1295400"/>
            <a:ext cx="477490" cy="609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4" name="Picture 10" descr="http://www.savvykenya.com/wp-content/uploads/2011/02/swimming-pool.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11409" y="2667000"/>
            <a:ext cx="7648716" cy="36192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Content Placeholder 3"/>
          <p:cNvPicPr>
            <a:picLocks noGrp="1" noChangeAspect="1"/>
          </p:cNvPicPr>
          <p:nvPr>
            <p:ph idx="1"/>
          </p:nvPr>
        </p:nvPicPr>
        <p:blipFill>
          <a:blip r:embed="rId5" cstate="email">
            <a:extLst>
              <a:ext uri="{28A0092B-C50C-407E-A947-70E740481C1C}">
                <a14:useLocalDpi xmlns:a14="http://schemas.microsoft.com/office/drawing/2010/main"/>
              </a:ext>
            </a:extLst>
          </a:blip>
          <a:stretch>
            <a:fillRect/>
          </a:stretch>
        </p:blipFill>
        <p:spPr>
          <a:xfrm>
            <a:off x="5105400" y="882501"/>
            <a:ext cx="1295400" cy="1774974"/>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2667000" y="762000"/>
            <a:ext cx="1468672" cy="461665"/>
          </a:xfrm>
          <a:prstGeom prst="rect">
            <a:avLst/>
          </a:prstGeom>
          <a:noFill/>
        </p:spPr>
        <p:txBody>
          <a:bodyPr wrap="none" rtlCol="0">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50800" dist="38100" dir="2700000" algn="tl" rotWithShape="0">
                    <a:prstClr val="black">
                      <a:alpha val="40000"/>
                    </a:prstClr>
                  </a:outerShdw>
                </a:effectLst>
              </a:defRPr>
            </a:lvl1pPr>
          </a:lstStyle>
          <a:p>
            <a:r>
              <a:rPr lang="en-US" dirty="0"/>
              <a:t>ISO 1000</a:t>
            </a:r>
          </a:p>
        </p:txBody>
      </p:sp>
      <p:sp>
        <p:nvSpPr>
          <p:cNvPr id="7" name="TextBox 6"/>
          <p:cNvSpPr txBox="1"/>
          <p:nvPr/>
        </p:nvSpPr>
        <p:spPr>
          <a:xfrm>
            <a:off x="6477000" y="1674167"/>
            <a:ext cx="1295547" cy="461665"/>
          </a:xfrm>
          <a:prstGeom prst="rect">
            <a:avLst/>
          </a:prstGeom>
          <a:noFill/>
        </p:spPr>
        <p:txBody>
          <a:bodyPr wrap="none" rtlCol="0">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50800" dist="38100" dir="2700000" algn="tl" rotWithShape="0">
                    <a:prstClr val="black">
                      <a:alpha val="40000"/>
                    </a:prstClr>
                  </a:outerShdw>
                </a:effectLst>
              </a:defRPr>
            </a:lvl1pPr>
          </a:lstStyle>
          <a:p>
            <a:r>
              <a:rPr lang="en-US" dirty="0"/>
              <a:t>ISO 500</a:t>
            </a:r>
          </a:p>
        </p:txBody>
      </p:sp>
      <p:sp>
        <p:nvSpPr>
          <p:cNvPr id="8" name="TextBox 7"/>
          <p:cNvSpPr txBox="1"/>
          <p:nvPr/>
        </p:nvSpPr>
        <p:spPr>
          <a:xfrm>
            <a:off x="3962253" y="5181600"/>
            <a:ext cx="1295547" cy="461665"/>
          </a:xfrm>
          <a:prstGeom prst="rect">
            <a:avLst/>
          </a:prstGeom>
          <a:noFill/>
        </p:spPr>
        <p:txBody>
          <a:bodyPr wrap="none" rtlCol="0">
            <a:spAutoFit/>
          </a:bodyPr>
          <a:lstStyle/>
          <a:p>
            <a:r>
              <a:rPr lang="en-US" sz="2400" b="1" dirty="0">
                <a:ln w="12700">
                  <a:solidFill>
                    <a:schemeClr val="tx2">
                      <a:satMod val="155000"/>
                    </a:schemeClr>
                  </a:solidFill>
                  <a:prstDash val="solid"/>
                </a:ln>
                <a:solidFill>
                  <a:schemeClr val="bg2">
                    <a:tint val="85000"/>
                    <a:satMod val="155000"/>
                  </a:schemeClr>
                </a:solidFill>
                <a:effectLst>
                  <a:outerShdw blurRad="50800" dist="38100" dir="2700000" algn="tl" rotWithShape="0">
                    <a:prstClr val="black">
                      <a:alpha val="40000"/>
                    </a:prstClr>
                  </a:outerShdw>
                </a:effectLst>
              </a:rPr>
              <a:t>ISO 100</a:t>
            </a:r>
          </a:p>
        </p:txBody>
      </p:sp>
    </p:spTree>
    <p:extLst>
      <p:ext uri="{BB962C8B-B14F-4D97-AF65-F5344CB8AC3E}">
        <p14:creationId xmlns:p14="http://schemas.microsoft.com/office/powerpoint/2010/main" val="1461254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5" name="Picture 37" descr="C:\Users\bsmedley\AppData\Local\Microsoft\Windows\Temporary Internet Files\Content.IE5\ZVXRZXWA\MP900316574[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24600" y="4876800"/>
            <a:ext cx="2155533" cy="1447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a:t>Shutter Speed (EV)</a:t>
            </a:r>
          </a:p>
        </p:txBody>
      </p:sp>
      <p:sp>
        <p:nvSpPr>
          <p:cNvPr id="5" name="Content Placeholder 4"/>
          <p:cNvSpPr>
            <a:spLocks noGrp="1"/>
          </p:cNvSpPr>
          <p:nvPr>
            <p:ph idx="1"/>
          </p:nvPr>
        </p:nvSpPr>
        <p:spPr/>
        <p:txBody>
          <a:bodyPr/>
          <a:lstStyle/>
          <a:p>
            <a:r>
              <a:rPr lang="en-US" dirty="0"/>
              <a:t>How long the sensor will be exposed to the light source</a:t>
            </a:r>
          </a:p>
          <a:p>
            <a:r>
              <a:rPr lang="en-US" dirty="0"/>
              <a:t>Expressed as fractions of a second</a:t>
            </a:r>
          </a:p>
          <a:p>
            <a:r>
              <a:rPr lang="en-US" dirty="0"/>
              <a:t>Numbers followed by ” (i.e. 1”, 2”, 4”)</a:t>
            </a:r>
            <a:br>
              <a:rPr lang="en-US" dirty="0"/>
            </a:br>
            <a:r>
              <a:rPr lang="en-US" dirty="0"/>
              <a:t>are full seconds</a:t>
            </a:r>
          </a:p>
          <a:p>
            <a:r>
              <a:rPr lang="en-US" dirty="0"/>
              <a:t>BULB refers to a manual opening and closing of the shutter</a:t>
            </a:r>
          </a:p>
        </p:txBody>
      </p:sp>
    </p:spTree>
    <p:extLst>
      <p:ext uri="{BB962C8B-B14F-4D97-AF65-F5344CB8AC3E}">
        <p14:creationId xmlns:p14="http://schemas.microsoft.com/office/powerpoint/2010/main" val="3417005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400" y="2549334"/>
            <a:ext cx="6957060" cy="3927666"/>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US" dirty="0"/>
              <a:t>Aperture (f-stop)</a:t>
            </a:r>
          </a:p>
        </p:txBody>
      </p:sp>
      <p:pic>
        <p:nvPicPr>
          <p:cNvPr id="3085" name="Picture 13" descr="http://www.stlwater.com/images/hose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09155" y="762000"/>
            <a:ext cx="3122091" cy="39035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3" name="Picture 11" descr="http://theatreisterritory.com/wp-content/uploads/2009/03/straws.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43400" y="3560667"/>
            <a:ext cx="2403469" cy="1905000"/>
          </a:xfrm>
          <a:prstGeom prst="rect">
            <a:avLst/>
          </a:prstGeom>
          <a:solidFill>
            <a:srgbClr val="FFFFFF">
              <a:shade val="85000"/>
            </a:srgbClr>
          </a:solidFill>
          <a:ln w="57150" cap="sq">
            <a:solidFill>
              <a:srgbClr val="92D05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0732399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896</TotalTime>
  <Words>6375</Words>
  <Application>Microsoft Office PowerPoint</Application>
  <PresentationFormat>On-screen Show (4:3)</PresentationFormat>
  <Paragraphs>346</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Calibri</vt:lpstr>
      <vt:lpstr>Cambria Math</vt:lpstr>
      <vt:lpstr>Century Gothic</vt:lpstr>
      <vt:lpstr>Wingdings 2</vt:lpstr>
      <vt:lpstr>Austin</vt:lpstr>
      <vt:lpstr>Basic Photography</vt:lpstr>
      <vt:lpstr>Glossary of Terms</vt:lpstr>
      <vt:lpstr>Glossary of Terms</vt:lpstr>
      <vt:lpstr>Rangefinder vs. TTL</vt:lpstr>
      <vt:lpstr>Focal length</vt:lpstr>
      <vt:lpstr>What can/can’t I change?</vt:lpstr>
      <vt:lpstr>ISO</vt:lpstr>
      <vt:lpstr>Shutter Speed (EV)</vt:lpstr>
      <vt:lpstr>Aperture (f-stop)</vt:lpstr>
      <vt:lpstr>Aperture (f-stop)</vt:lpstr>
      <vt:lpstr>Aperture (f-stop)</vt:lpstr>
      <vt:lpstr>Aperture (f-stop)</vt:lpstr>
      <vt:lpstr>Depth of Field</vt:lpstr>
      <vt:lpstr>Depth of Field</vt:lpstr>
      <vt:lpstr>Depth of Field</vt:lpstr>
      <vt:lpstr>What can/can’t I change?</vt:lpstr>
      <vt:lpstr>Camera Modes</vt:lpstr>
      <vt:lpstr>Camera Modes</vt:lpstr>
      <vt:lpstr>Color Temperature</vt:lpstr>
      <vt:lpstr>White Balance</vt:lpstr>
      <vt:lpstr>White Balance</vt:lpstr>
      <vt:lpstr>White Balance</vt:lpstr>
      <vt:lpstr>Fill flash</vt:lpstr>
      <vt:lpstr>Histograms</vt:lpstr>
      <vt:lpstr>The Big Lie</vt:lpstr>
      <vt:lpstr>Print Sizes</vt:lpstr>
      <vt:lpstr>Image stabilization / Vibration reduction</vt:lpstr>
      <vt:lpstr>Mirror lock</vt:lpstr>
    </vt:vector>
  </TitlesOfParts>
  <Company>Alpha Natural Resources,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Photography</dc:title>
  <dc:creator>Bryon Smedley</dc:creator>
  <cp:lastModifiedBy>Bryon Smedley</cp:lastModifiedBy>
  <cp:revision>74</cp:revision>
  <dcterms:created xsi:type="dcterms:W3CDTF">2011-02-24T19:20:34Z</dcterms:created>
  <dcterms:modified xsi:type="dcterms:W3CDTF">2024-04-17T15:39:45Z</dcterms:modified>
</cp:coreProperties>
</file>